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332" r:id="rId3"/>
    <p:sldId id="374" r:id="rId4"/>
    <p:sldId id="378" r:id="rId5"/>
    <p:sldId id="382" r:id="rId6"/>
    <p:sldId id="379" r:id="rId7"/>
    <p:sldId id="383"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6633"/>
    <a:srgbClr val="33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05" d="100"/>
          <a:sy n="105" d="100"/>
        </p:scale>
        <p:origin x="138"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2B78C7-C328-4900-ABA9-D938DB10D0C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F7F4334E-A464-4048-9B5F-EB84F852DC1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57995E0-DA4F-4D24-8F02-766AC17ACDFD}"/>
              </a:ext>
            </a:extLst>
          </p:cNvPr>
          <p:cNvSpPr>
            <a:spLocks noGrp="1"/>
          </p:cNvSpPr>
          <p:nvPr>
            <p:ph type="dt" sz="half" idx="10"/>
          </p:nvPr>
        </p:nvSpPr>
        <p:spPr/>
        <p:txBody>
          <a:bodyPr/>
          <a:lstStyle/>
          <a:p>
            <a:fld id="{CD3627AC-DAE2-4FBE-A18F-4162FF2E4B4D}" type="datetimeFigureOut">
              <a:rPr lang="en-GB" smtClean="0"/>
              <a:t>03/03/2022</a:t>
            </a:fld>
            <a:endParaRPr lang="en-GB"/>
          </a:p>
        </p:txBody>
      </p:sp>
      <p:sp>
        <p:nvSpPr>
          <p:cNvPr id="5" name="Footer Placeholder 4">
            <a:extLst>
              <a:ext uri="{FF2B5EF4-FFF2-40B4-BE49-F238E27FC236}">
                <a16:creationId xmlns:a16="http://schemas.microsoft.com/office/drawing/2014/main" id="{CAE69603-BFA3-4418-8C19-E9FD19DD536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70725CD-45E9-4289-A12C-82DFF83750AB}"/>
              </a:ext>
            </a:extLst>
          </p:cNvPr>
          <p:cNvSpPr>
            <a:spLocks noGrp="1"/>
          </p:cNvSpPr>
          <p:nvPr>
            <p:ph type="sldNum" sz="quarter" idx="12"/>
          </p:nvPr>
        </p:nvSpPr>
        <p:spPr/>
        <p:txBody>
          <a:bodyPr/>
          <a:lstStyle/>
          <a:p>
            <a:fld id="{6A4E23E5-6299-44F6-B433-44744DE433E6}" type="slidenum">
              <a:rPr lang="en-GB" smtClean="0"/>
              <a:t>‹#›</a:t>
            </a:fld>
            <a:endParaRPr lang="en-GB"/>
          </a:p>
        </p:txBody>
      </p:sp>
    </p:spTree>
    <p:extLst>
      <p:ext uri="{BB962C8B-B14F-4D97-AF65-F5344CB8AC3E}">
        <p14:creationId xmlns:p14="http://schemas.microsoft.com/office/powerpoint/2010/main" val="16966715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89FFD7-8F86-4BCA-8FCA-0495A60AA3CA}"/>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754E710-90BF-44B7-8463-28C24C4ECFE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08FE5F2-D4DB-4107-B5B1-07E0C78F9CB9}"/>
              </a:ext>
            </a:extLst>
          </p:cNvPr>
          <p:cNvSpPr>
            <a:spLocks noGrp="1"/>
          </p:cNvSpPr>
          <p:nvPr>
            <p:ph type="dt" sz="half" idx="10"/>
          </p:nvPr>
        </p:nvSpPr>
        <p:spPr/>
        <p:txBody>
          <a:bodyPr/>
          <a:lstStyle/>
          <a:p>
            <a:fld id="{CD3627AC-DAE2-4FBE-A18F-4162FF2E4B4D}" type="datetimeFigureOut">
              <a:rPr lang="en-GB" smtClean="0"/>
              <a:t>03/03/2022</a:t>
            </a:fld>
            <a:endParaRPr lang="en-GB"/>
          </a:p>
        </p:txBody>
      </p:sp>
      <p:sp>
        <p:nvSpPr>
          <p:cNvPr id="5" name="Footer Placeholder 4">
            <a:extLst>
              <a:ext uri="{FF2B5EF4-FFF2-40B4-BE49-F238E27FC236}">
                <a16:creationId xmlns:a16="http://schemas.microsoft.com/office/drawing/2014/main" id="{B3E760B3-7E47-47BF-97E3-0CFDC12FC0C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E9AFCC3-BFD4-44E5-95CD-94850B15ACFA}"/>
              </a:ext>
            </a:extLst>
          </p:cNvPr>
          <p:cNvSpPr>
            <a:spLocks noGrp="1"/>
          </p:cNvSpPr>
          <p:nvPr>
            <p:ph type="sldNum" sz="quarter" idx="12"/>
          </p:nvPr>
        </p:nvSpPr>
        <p:spPr/>
        <p:txBody>
          <a:bodyPr/>
          <a:lstStyle/>
          <a:p>
            <a:fld id="{6A4E23E5-6299-44F6-B433-44744DE433E6}" type="slidenum">
              <a:rPr lang="en-GB" smtClean="0"/>
              <a:t>‹#›</a:t>
            </a:fld>
            <a:endParaRPr lang="en-GB"/>
          </a:p>
        </p:txBody>
      </p:sp>
    </p:spTree>
    <p:extLst>
      <p:ext uri="{BB962C8B-B14F-4D97-AF65-F5344CB8AC3E}">
        <p14:creationId xmlns:p14="http://schemas.microsoft.com/office/powerpoint/2010/main" val="28481817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CC8DE66-50BE-4208-9D2F-882592DDCCE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C439F06-F499-4229-930E-61947E58E22C}"/>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6D38C98-9192-4C06-B3F3-21C96F10AAFF}"/>
              </a:ext>
            </a:extLst>
          </p:cNvPr>
          <p:cNvSpPr>
            <a:spLocks noGrp="1"/>
          </p:cNvSpPr>
          <p:nvPr>
            <p:ph type="dt" sz="half" idx="10"/>
          </p:nvPr>
        </p:nvSpPr>
        <p:spPr/>
        <p:txBody>
          <a:bodyPr/>
          <a:lstStyle/>
          <a:p>
            <a:fld id="{CD3627AC-DAE2-4FBE-A18F-4162FF2E4B4D}" type="datetimeFigureOut">
              <a:rPr lang="en-GB" smtClean="0"/>
              <a:t>03/03/2022</a:t>
            </a:fld>
            <a:endParaRPr lang="en-GB"/>
          </a:p>
        </p:txBody>
      </p:sp>
      <p:sp>
        <p:nvSpPr>
          <p:cNvPr id="5" name="Footer Placeholder 4">
            <a:extLst>
              <a:ext uri="{FF2B5EF4-FFF2-40B4-BE49-F238E27FC236}">
                <a16:creationId xmlns:a16="http://schemas.microsoft.com/office/drawing/2014/main" id="{E7792616-1FA5-468C-8CB0-28E273E2B77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E5CC7C2-C134-47BE-B23E-F41B6F009625}"/>
              </a:ext>
            </a:extLst>
          </p:cNvPr>
          <p:cNvSpPr>
            <a:spLocks noGrp="1"/>
          </p:cNvSpPr>
          <p:nvPr>
            <p:ph type="sldNum" sz="quarter" idx="12"/>
          </p:nvPr>
        </p:nvSpPr>
        <p:spPr/>
        <p:txBody>
          <a:bodyPr/>
          <a:lstStyle/>
          <a:p>
            <a:fld id="{6A4E23E5-6299-44F6-B433-44744DE433E6}" type="slidenum">
              <a:rPr lang="en-GB" smtClean="0"/>
              <a:t>‹#›</a:t>
            </a:fld>
            <a:endParaRPr lang="en-GB"/>
          </a:p>
        </p:txBody>
      </p:sp>
    </p:spTree>
    <p:extLst>
      <p:ext uri="{BB962C8B-B14F-4D97-AF65-F5344CB8AC3E}">
        <p14:creationId xmlns:p14="http://schemas.microsoft.com/office/powerpoint/2010/main" val="32633472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F17755-9A98-4DED-B703-BF368F6F47F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D2A1354-0CD9-4EDA-9DE9-1E3539175295}"/>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3D924BC-F00E-412F-A784-DF606501088D}"/>
              </a:ext>
            </a:extLst>
          </p:cNvPr>
          <p:cNvSpPr>
            <a:spLocks noGrp="1"/>
          </p:cNvSpPr>
          <p:nvPr>
            <p:ph type="dt" sz="half" idx="10"/>
          </p:nvPr>
        </p:nvSpPr>
        <p:spPr/>
        <p:txBody>
          <a:bodyPr/>
          <a:lstStyle/>
          <a:p>
            <a:fld id="{CD3627AC-DAE2-4FBE-A18F-4162FF2E4B4D}" type="datetimeFigureOut">
              <a:rPr lang="en-GB" smtClean="0"/>
              <a:t>03/03/2022</a:t>
            </a:fld>
            <a:endParaRPr lang="en-GB"/>
          </a:p>
        </p:txBody>
      </p:sp>
      <p:sp>
        <p:nvSpPr>
          <p:cNvPr id="5" name="Footer Placeholder 4">
            <a:extLst>
              <a:ext uri="{FF2B5EF4-FFF2-40B4-BE49-F238E27FC236}">
                <a16:creationId xmlns:a16="http://schemas.microsoft.com/office/drawing/2014/main" id="{A984CB50-05F9-4209-8321-88D27B59A8E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DABECD7-55C4-47EC-87B6-8B7408C56585}"/>
              </a:ext>
            </a:extLst>
          </p:cNvPr>
          <p:cNvSpPr>
            <a:spLocks noGrp="1"/>
          </p:cNvSpPr>
          <p:nvPr>
            <p:ph type="sldNum" sz="quarter" idx="12"/>
          </p:nvPr>
        </p:nvSpPr>
        <p:spPr/>
        <p:txBody>
          <a:bodyPr/>
          <a:lstStyle/>
          <a:p>
            <a:fld id="{6A4E23E5-6299-44F6-B433-44744DE433E6}" type="slidenum">
              <a:rPr lang="en-GB" smtClean="0"/>
              <a:t>‹#›</a:t>
            </a:fld>
            <a:endParaRPr lang="en-GB"/>
          </a:p>
        </p:txBody>
      </p:sp>
    </p:spTree>
    <p:extLst>
      <p:ext uri="{BB962C8B-B14F-4D97-AF65-F5344CB8AC3E}">
        <p14:creationId xmlns:p14="http://schemas.microsoft.com/office/powerpoint/2010/main" val="31311816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674925-D0C7-4489-9651-5B14677924B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3E90C704-0D50-48EE-82EC-FB014FD8440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9F122B39-CF91-4524-B17C-A14BE09700BA}"/>
              </a:ext>
            </a:extLst>
          </p:cNvPr>
          <p:cNvSpPr>
            <a:spLocks noGrp="1"/>
          </p:cNvSpPr>
          <p:nvPr>
            <p:ph type="dt" sz="half" idx="10"/>
          </p:nvPr>
        </p:nvSpPr>
        <p:spPr/>
        <p:txBody>
          <a:bodyPr/>
          <a:lstStyle/>
          <a:p>
            <a:fld id="{CD3627AC-DAE2-4FBE-A18F-4162FF2E4B4D}" type="datetimeFigureOut">
              <a:rPr lang="en-GB" smtClean="0"/>
              <a:t>03/03/2022</a:t>
            </a:fld>
            <a:endParaRPr lang="en-GB"/>
          </a:p>
        </p:txBody>
      </p:sp>
      <p:sp>
        <p:nvSpPr>
          <p:cNvPr id="5" name="Footer Placeholder 4">
            <a:extLst>
              <a:ext uri="{FF2B5EF4-FFF2-40B4-BE49-F238E27FC236}">
                <a16:creationId xmlns:a16="http://schemas.microsoft.com/office/drawing/2014/main" id="{570096C3-D79F-4813-B83E-38F9F147CAC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6F26DCC-D98F-486C-BFAF-AEDF196241B3}"/>
              </a:ext>
            </a:extLst>
          </p:cNvPr>
          <p:cNvSpPr>
            <a:spLocks noGrp="1"/>
          </p:cNvSpPr>
          <p:nvPr>
            <p:ph type="sldNum" sz="quarter" idx="12"/>
          </p:nvPr>
        </p:nvSpPr>
        <p:spPr/>
        <p:txBody>
          <a:bodyPr/>
          <a:lstStyle/>
          <a:p>
            <a:fld id="{6A4E23E5-6299-44F6-B433-44744DE433E6}" type="slidenum">
              <a:rPr lang="en-GB" smtClean="0"/>
              <a:t>‹#›</a:t>
            </a:fld>
            <a:endParaRPr lang="en-GB"/>
          </a:p>
        </p:txBody>
      </p:sp>
    </p:spTree>
    <p:extLst>
      <p:ext uri="{BB962C8B-B14F-4D97-AF65-F5344CB8AC3E}">
        <p14:creationId xmlns:p14="http://schemas.microsoft.com/office/powerpoint/2010/main" val="5482655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207AA2-4ECB-48E0-BD37-9515C011865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F44BC96-A16E-4C50-9EBD-87647E77F313}"/>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D5192664-0999-4EF4-916E-C970674A0A6F}"/>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91AAF1C-20DC-4819-85FC-ECB9B1B1095F}"/>
              </a:ext>
            </a:extLst>
          </p:cNvPr>
          <p:cNvSpPr>
            <a:spLocks noGrp="1"/>
          </p:cNvSpPr>
          <p:nvPr>
            <p:ph type="dt" sz="half" idx="10"/>
          </p:nvPr>
        </p:nvSpPr>
        <p:spPr/>
        <p:txBody>
          <a:bodyPr/>
          <a:lstStyle/>
          <a:p>
            <a:fld id="{CD3627AC-DAE2-4FBE-A18F-4162FF2E4B4D}" type="datetimeFigureOut">
              <a:rPr lang="en-GB" smtClean="0"/>
              <a:t>03/03/2022</a:t>
            </a:fld>
            <a:endParaRPr lang="en-GB"/>
          </a:p>
        </p:txBody>
      </p:sp>
      <p:sp>
        <p:nvSpPr>
          <p:cNvPr id="6" name="Footer Placeholder 5">
            <a:extLst>
              <a:ext uri="{FF2B5EF4-FFF2-40B4-BE49-F238E27FC236}">
                <a16:creationId xmlns:a16="http://schemas.microsoft.com/office/drawing/2014/main" id="{224EBE21-B10E-4737-86B5-7616482B84B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960432B-75FE-455E-B1E2-F0E3014F7DE8}"/>
              </a:ext>
            </a:extLst>
          </p:cNvPr>
          <p:cNvSpPr>
            <a:spLocks noGrp="1"/>
          </p:cNvSpPr>
          <p:nvPr>
            <p:ph type="sldNum" sz="quarter" idx="12"/>
          </p:nvPr>
        </p:nvSpPr>
        <p:spPr/>
        <p:txBody>
          <a:bodyPr/>
          <a:lstStyle/>
          <a:p>
            <a:fld id="{6A4E23E5-6299-44F6-B433-44744DE433E6}" type="slidenum">
              <a:rPr lang="en-GB" smtClean="0"/>
              <a:t>‹#›</a:t>
            </a:fld>
            <a:endParaRPr lang="en-GB"/>
          </a:p>
        </p:txBody>
      </p:sp>
    </p:spTree>
    <p:extLst>
      <p:ext uri="{BB962C8B-B14F-4D97-AF65-F5344CB8AC3E}">
        <p14:creationId xmlns:p14="http://schemas.microsoft.com/office/powerpoint/2010/main" val="6452919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F89E22-95B8-43F2-B338-533732C95065}"/>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097D738-6C51-4B69-A381-277087C4AD8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0ADD398-41CE-4556-93AE-14B7FBBCE8E0}"/>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34F94973-65BF-4BDD-89C7-44AC8F97749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05D18F98-80E0-4CE1-90B6-774A1EE1D248}"/>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E256169F-2EFF-4355-A18F-423FEEAA221E}"/>
              </a:ext>
            </a:extLst>
          </p:cNvPr>
          <p:cNvSpPr>
            <a:spLocks noGrp="1"/>
          </p:cNvSpPr>
          <p:nvPr>
            <p:ph type="dt" sz="half" idx="10"/>
          </p:nvPr>
        </p:nvSpPr>
        <p:spPr/>
        <p:txBody>
          <a:bodyPr/>
          <a:lstStyle/>
          <a:p>
            <a:fld id="{CD3627AC-DAE2-4FBE-A18F-4162FF2E4B4D}" type="datetimeFigureOut">
              <a:rPr lang="en-GB" smtClean="0"/>
              <a:t>03/03/2022</a:t>
            </a:fld>
            <a:endParaRPr lang="en-GB"/>
          </a:p>
        </p:txBody>
      </p:sp>
      <p:sp>
        <p:nvSpPr>
          <p:cNvPr id="8" name="Footer Placeholder 7">
            <a:extLst>
              <a:ext uri="{FF2B5EF4-FFF2-40B4-BE49-F238E27FC236}">
                <a16:creationId xmlns:a16="http://schemas.microsoft.com/office/drawing/2014/main" id="{42C62F95-8B1B-4A8B-B732-A2BD7043C051}"/>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D1AB5D1D-192C-4FF2-B10B-9D4B33817639}"/>
              </a:ext>
            </a:extLst>
          </p:cNvPr>
          <p:cNvSpPr>
            <a:spLocks noGrp="1"/>
          </p:cNvSpPr>
          <p:nvPr>
            <p:ph type="sldNum" sz="quarter" idx="12"/>
          </p:nvPr>
        </p:nvSpPr>
        <p:spPr/>
        <p:txBody>
          <a:bodyPr/>
          <a:lstStyle/>
          <a:p>
            <a:fld id="{6A4E23E5-6299-44F6-B433-44744DE433E6}" type="slidenum">
              <a:rPr lang="en-GB" smtClean="0"/>
              <a:t>‹#›</a:t>
            </a:fld>
            <a:endParaRPr lang="en-GB"/>
          </a:p>
        </p:txBody>
      </p:sp>
    </p:spTree>
    <p:extLst>
      <p:ext uri="{BB962C8B-B14F-4D97-AF65-F5344CB8AC3E}">
        <p14:creationId xmlns:p14="http://schemas.microsoft.com/office/powerpoint/2010/main" val="28795582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F7FB06-C770-47E6-B339-903B03B657F6}"/>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C50968C9-A4B0-46DE-A35C-7E06E0DE3CA8}"/>
              </a:ext>
            </a:extLst>
          </p:cNvPr>
          <p:cNvSpPr>
            <a:spLocks noGrp="1"/>
          </p:cNvSpPr>
          <p:nvPr>
            <p:ph type="dt" sz="half" idx="10"/>
          </p:nvPr>
        </p:nvSpPr>
        <p:spPr/>
        <p:txBody>
          <a:bodyPr/>
          <a:lstStyle/>
          <a:p>
            <a:fld id="{CD3627AC-DAE2-4FBE-A18F-4162FF2E4B4D}" type="datetimeFigureOut">
              <a:rPr lang="en-GB" smtClean="0"/>
              <a:t>03/03/2022</a:t>
            </a:fld>
            <a:endParaRPr lang="en-GB"/>
          </a:p>
        </p:txBody>
      </p:sp>
      <p:sp>
        <p:nvSpPr>
          <p:cNvPr id="4" name="Footer Placeholder 3">
            <a:extLst>
              <a:ext uri="{FF2B5EF4-FFF2-40B4-BE49-F238E27FC236}">
                <a16:creationId xmlns:a16="http://schemas.microsoft.com/office/drawing/2014/main" id="{5A975A2A-FAA8-4892-B363-E8CD6D3790DE}"/>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20218279-D288-4748-8248-59266C6983F0}"/>
              </a:ext>
            </a:extLst>
          </p:cNvPr>
          <p:cNvSpPr>
            <a:spLocks noGrp="1"/>
          </p:cNvSpPr>
          <p:nvPr>
            <p:ph type="sldNum" sz="quarter" idx="12"/>
          </p:nvPr>
        </p:nvSpPr>
        <p:spPr/>
        <p:txBody>
          <a:bodyPr/>
          <a:lstStyle/>
          <a:p>
            <a:fld id="{6A4E23E5-6299-44F6-B433-44744DE433E6}" type="slidenum">
              <a:rPr lang="en-GB" smtClean="0"/>
              <a:t>‹#›</a:t>
            </a:fld>
            <a:endParaRPr lang="en-GB"/>
          </a:p>
        </p:txBody>
      </p:sp>
    </p:spTree>
    <p:extLst>
      <p:ext uri="{BB962C8B-B14F-4D97-AF65-F5344CB8AC3E}">
        <p14:creationId xmlns:p14="http://schemas.microsoft.com/office/powerpoint/2010/main" val="9191853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0E3EF42-657C-40FF-A5EE-81BB7F072F31}"/>
              </a:ext>
            </a:extLst>
          </p:cNvPr>
          <p:cNvSpPr>
            <a:spLocks noGrp="1"/>
          </p:cNvSpPr>
          <p:nvPr>
            <p:ph type="dt" sz="half" idx="10"/>
          </p:nvPr>
        </p:nvSpPr>
        <p:spPr/>
        <p:txBody>
          <a:bodyPr/>
          <a:lstStyle/>
          <a:p>
            <a:fld id="{CD3627AC-DAE2-4FBE-A18F-4162FF2E4B4D}" type="datetimeFigureOut">
              <a:rPr lang="en-GB" smtClean="0"/>
              <a:t>03/03/2022</a:t>
            </a:fld>
            <a:endParaRPr lang="en-GB"/>
          </a:p>
        </p:txBody>
      </p:sp>
      <p:sp>
        <p:nvSpPr>
          <p:cNvPr id="3" name="Footer Placeholder 2">
            <a:extLst>
              <a:ext uri="{FF2B5EF4-FFF2-40B4-BE49-F238E27FC236}">
                <a16:creationId xmlns:a16="http://schemas.microsoft.com/office/drawing/2014/main" id="{0E025443-2386-44B2-B7A9-84E77E1BB456}"/>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92BA7089-9AE7-40AB-9005-4E81F0870796}"/>
              </a:ext>
            </a:extLst>
          </p:cNvPr>
          <p:cNvSpPr>
            <a:spLocks noGrp="1"/>
          </p:cNvSpPr>
          <p:nvPr>
            <p:ph type="sldNum" sz="quarter" idx="12"/>
          </p:nvPr>
        </p:nvSpPr>
        <p:spPr/>
        <p:txBody>
          <a:bodyPr/>
          <a:lstStyle/>
          <a:p>
            <a:fld id="{6A4E23E5-6299-44F6-B433-44744DE433E6}" type="slidenum">
              <a:rPr lang="en-GB" smtClean="0"/>
              <a:t>‹#›</a:t>
            </a:fld>
            <a:endParaRPr lang="en-GB"/>
          </a:p>
        </p:txBody>
      </p:sp>
    </p:spTree>
    <p:extLst>
      <p:ext uri="{BB962C8B-B14F-4D97-AF65-F5344CB8AC3E}">
        <p14:creationId xmlns:p14="http://schemas.microsoft.com/office/powerpoint/2010/main" val="34313349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9A96BF-2F54-4DDF-A2D1-AF0C149C44C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45D9CDCF-E6AB-4277-9DB3-6B349170FB8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E8B3CDA5-0D6F-4F7B-957D-3ACCE86134F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B6D09B2-B959-4C90-9695-EE2F09E4211E}"/>
              </a:ext>
            </a:extLst>
          </p:cNvPr>
          <p:cNvSpPr>
            <a:spLocks noGrp="1"/>
          </p:cNvSpPr>
          <p:nvPr>
            <p:ph type="dt" sz="half" idx="10"/>
          </p:nvPr>
        </p:nvSpPr>
        <p:spPr/>
        <p:txBody>
          <a:bodyPr/>
          <a:lstStyle/>
          <a:p>
            <a:fld id="{CD3627AC-DAE2-4FBE-A18F-4162FF2E4B4D}" type="datetimeFigureOut">
              <a:rPr lang="en-GB" smtClean="0"/>
              <a:t>03/03/2022</a:t>
            </a:fld>
            <a:endParaRPr lang="en-GB"/>
          </a:p>
        </p:txBody>
      </p:sp>
      <p:sp>
        <p:nvSpPr>
          <p:cNvPr id="6" name="Footer Placeholder 5">
            <a:extLst>
              <a:ext uri="{FF2B5EF4-FFF2-40B4-BE49-F238E27FC236}">
                <a16:creationId xmlns:a16="http://schemas.microsoft.com/office/drawing/2014/main" id="{1EAD5BA8-B99D-4772-8F53-E13E9A8245B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DBA213E-30DF-475D-83A9-79598D794BD4}"/>
              </a:ext>
            </a:extLst>
          </p:cNvPr>
          <p:cNvSpPr>
            <a:spLocks noGrp="1"/>
          </p:cNvSpPr>
          <p:nvPr>
            <p:ph type="sldNum" sz="quarter" idx="12"/>
          </p:nvPr>
        </p:nvSpPr>
        <p:spPr/>
        <p:txBody>
          <a:bodyPr/>
          <a:lstStyle/>
          <a:p>
            <a:fld id="{6A4E23E5-6299-44F6-B433-44744DE433E6}" type="slidenum">
              <a:rPr lang="en-GB" smtClean="0"/>
              <a:t>‹#›</a:t>
            </a:fld>
            <a:endParaRPr lang="en-GB"/>
          </a:p>
        </p:txBody>
      </p:sp>
    </p:spTree>
    <p:extLst>
      <p:ext uri="{BB962C8B-B14F-4D97-AF65-F5344CB8AC3E}">
        <p14:creationId xmlns:p14="http://schemas.microsoft.com/office/powerpoint/2010/main" val="29831327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F1F8AA-D490-4B12-995B-A79570AC8F7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9D05E860-C969-4A13-BF64-51CD8B73257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4" name="Text Placeholder 3">
            <a:extLst>
              <a:ext uri="{FF2B5EF4-FFF2-40B4-BE49-F238E27FC236}">
                <a16:creationId xmlns:a16="http://schemas.microsoft.com/office/drawing/2014/main" id="{F755719B-D1E2-42CF-8964-A81BF835311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B9F14F3-6D1F-45D3-87AB-8A5C5D4223DE}"/>
              </a:ext>
            </a:extLst>
          </p:cNvPr>
          <p:cNvSpPr>
            <a:spLocks noGrp="1"/>
          </p:cNvSpPr>
          <p:nvPr>
            <p:ph type="dt" sz="half" idx="10"/>
          </p:nvPr>
        </p:nvSpPr>
        <p:spPr/>
        <p:txBody>
          <a:bodyPr/>
          <a:lstStyle/>
          <a:p>
            <a:fld id="{CD3627AC-DAE2-4FBE-A18F-4162FF2E4B4D}" type="datetimeFigureOut">
              <a:rPr lang="en-GB" smtClean="0"/>
              <a:t>03/03/2022</a:t>
            </a:fld>
            <a:endParaRPr lang="en-GB"/>
          </a:p>
        </p:txBody>
      </p:sp>
      <p:sp>
        <p:nvSpPr>
          <p:cNvPr id="6" name="Footer Placeholder 5">
            <a:extLst>
              <a:ext uri="{FF2B5EF4-FFF2-40B4-BE49-F238E27FC236}">
                <a16:creationId xmlns:a16="http://schemas.microsoft.com/office/drawing/2014/main" id="{59C000ED-7559-4C5E-8767-F52D5AA6B72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A7EE3DB-AC7F-44D0-99EF-477E141CE1A1}"/>
              </a:ext>
            </a:extLst>
          </p:cNvPr>
          <p:cNvSpPr>
            <a:spLocks noGrp="1"/>
          </p:cNvSpPr>
          <p:nvPr>
            <p:ph type="sldNum" sz="quarter" idx="12"/>
          </p:nvPr>
        </p:nvSpPr>
        <p:spPr/>
        <p:txBody>
          <a:bodyPr/>
          <a:lstStyle/>
          <a:p>
            <a:fld id="{6A4E23E5-6299-44F6-B433-44744DE433E6}" type="slidenum">
              <a:rPr lang="en-GB" smtClean="0"/>
              <a:t>‹#›</a:t>
            </a:fld>
            <a:endParaRPr lang="en-GB"/>
          </a:p>
        </p:txBody>
      </p:sp>
    </p:spTree>
    <p:extLst>
      <p:ext uri="{BB962C8B-B14F-4D97-AF65-F5344CB8AC3E}">
        <p14:creationId xmlns:p14="http://schemas.microsoft.com/office/powerpoint/2010/main" val="33488497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C4D6DD0-CC87-474E-A861-673951F567A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A804518-0C6E-4EC4-8B95-C1452EA72F7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a:extLst>
              <a:ext uri="{FF2B5EF4-FFF2-40B4-BE49-F238E27FC236}">
                <a16:creationId xmlns:a16="http://schemas.microsoft.com/office/drawing/2014/main" id="{AEA5B24E-404E-4DAF-A922-E9CFC9E43E4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3627AC-DAE2-4FBE-A18F-4162FF2E4B4D}" type="datetimeFigureOut">
              <a:rPr lang="en-GB" smtClean="0"/>
              <a:t>03/03/2022</a:t>
            </a:fld>
            <a:endParaRPr lang="en-GB"/>
          </a:p>
        </p:txBody>
      </p:sp>
      <p:sp>
        <p:nvSpPr>
          <p:cNvPr id="5" name="Footer Placeholder 4">
            <a:extLst>
              <a:ext uri="{FF2B5EF4-FFF2-40B4-BE49-F238E27FC236}">
                <a16:creationId xmlns:a16="http://schemas.microsoft.com/office/drawing/2014/main" id="{A0D1D404-E093-4C71-BA29-F0B17DA2B0B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46EB8E35-CC12-421B-941D-C9209EBD0F7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4E23E5-6299-44F6-B433-44744DE433E6}" type="slidenum">
              <a:rPr lang="en-GB" smtClean="0"/>
              <a:t>‹#›</a:t>
            </a:fld>
            <a:endParaRPr lang="en-GB"/>
          </a:p>
        </p:txBody>
      </p:sp>
      <p:sp>
        <p:nvSpPr>
          <p:cNvPr id="7" name="Rectangle 6">
            <a:extLst>
              <a:ext uri="{FF2B5EF4-FFF2-40B4-BE49-F238E27FC236}">
                <a16:creationId xmlns:a16="http://schemas.microsoft.com/office/drawing/2014/main" id="{644FA8A9-D402-412A-B14C-AAB3C45F42BE}"/>
              </a:ext>
            </a:extLst>
          </p:cNvPr>
          <p:cNvSpPr/>
          <p:nvPr userDrawn="1"/>
        </p:nvSpPr>
        <p:spPr>
          <a:xfrm>
            <a:off x="1" y="0"/>
            <a:ext cx="4038600" cy="2612571"/>
          </a:xfrm>
          <a:prstGeom prst="rect">
            <a:avLst/>
          </a:prstGeom>
          <a:blipFill dpi="0" rotWithShape="1">
            <a:blip r:embed="rId13">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a:extLst>
              <a:ext uri="{FF2B5EF4-FFF2-40B4-BE49-F238E27FC236}">
                <a16:creationId xmlns:a16="http://schemas.microsoft.com/office/drawing/2014/main" id="{39E76C89-55B4-48DC-B8B9-435ED1E8AA35}"/>
              </a:ext>
            </a:extLst>
          </p:cNvPr>
          <p:cNvSpPr/>
          <p:nvPr userDrawn="1"/>
        </p:nvSpPr>
        <p:spPr>
          <a:xfrm>
            <a:off x="10069033" y="4376"/>
            <a:ext cx="2122967" cy="459647"/>
          </a:xfrm>
          <a:prstGeom prst="rect">
            <a:avLst/>
          </a:prstGeom>
          <a:blipFill dpi="0" rotWithShape="1">
            <a:blip r:embed="rId14">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325174319"/>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81FF3D-86A2-469A-A339-24930B7FCE00}"/>
              </a:ext>
            </a:extLst>
          </p:cNvPr>
          <p:cNvSpPr>
            <a:spLocks noGrp="1"/>
          </p:cNvSpPr>
          <p:nvPr>
            <p:ph type="title"/>
          </p:nvPr>
        </p:nvSpPr>
        <p:spPr>
          <a:xfrm>
            <a:off x="838200" y="71629"/>
            <a:ext cx="10515600" cy="1325563"/>
          </a:xfrm>
        </p:spPr>
        <p:txBody>
          <a:bodyPr/>
          <a:lstStyle/>
          <a:p>
            <a:pPr algn="ctr"/>
            <a:r>
              <a:rPr lang="en-GB" altLang="en-US" b="1" dirty="0">
                <a:latin typeface="+mn-lt"/>
              </a:rPr>
              <a:t>Paradise Pastures - An ‘Invisible World’</a:t>
            </a:r>
            <a:endParaRPr lang="en-GB" dirty="0">
              <a:latin typeface="+mn-lt"/>
            </a:endParaRPr>
          </a:p>
        </p:txBody>
      </p:sp>
      <p:pic>
        <p:nvPicPr>
          <p:cNvPr id="1026" name="Picture 2" descr="Wildflower field">
            <a:extLst>
              <a:ext uri="{FF2B5EF4-FFF2-40B4-BE49-F238E27FC236}">
                <a16:creationId xmlns:a16="http://schemas.microsoft.com/office/drawing/2014/main" id="{493D532E-4AED-441F-BC08-16A73BCB118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49287" y="1354122"/>
            <a:ext cx="9056308" cy="50956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659875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a:extLst>
              <a:ext uri="{FF2B5EF4-FFF2-40B4-BE49-F238E27FC236}">
                <a16:creationId xmlns:a16="http://schemas.microsoft.com/office/drawing/2014/main" id="{CF35232D-89C7-4FDB-BF4A-DECDE9654E03}"/>
              </a:ext>
            </a:extLst>
          </p:cNvPr>
          <p:cNvSpPr>
            <a:spLocks noGrp="1"/>
          </p:cNvSpPr>
          <p:nvPr>
            <p:ph type="ctrTitle" sz="quarter"/>
          </p:nvPr>
        </p:nvSpPr>
        <p:spPr>
          <a:xfrm>
            <a:off x="1336193" y="587755"/>
            <a:ext cx="9278798" cy="1144587"/>
          </a:xfrm>
        </p:spPr>
        <p:txBody>
          <a:bodyPr/>
          <a:lstStyle/>
          <a:p>
            <a:pPr>
              <a:defRPr/>
            </a:pPr>
            <a:r>
              <a:rPr lang="en-GB" altLang="en-US" sz="3600" b="1" dirty="0">
                <a:latin typeface="Calibri" panose="020F0502020204030204" pitchFamily="34" charset="0"/>
              </a:rPr>
              <a:t>How does the Paradise Pastures Project Work?</a:t>
            </a:r>
          </a:p>
        </p:txBody>
      </p:sp>
      <p:sp>
        <p:nvSpPr>
          <p:cNvPr id="6147" name="Subtitle 2">
            <a:extLst>
              <a:ext uri="{FF2B5EF4-FFF2-40B4-BE49-F238E27FC236}">
                <a16:creationId xmlns:a16="http://schemas.microsoft.com/office/drawing/2014/main" id="{F4196881-DCDB-42B5-9373-32E191F516CF}"/>
              </a:ext>
            </a:extLst>
          </p:cNvPr>
          <p:cNvSpPr>
            <a:spLocks noGrp="1" noChangeArrowheads="1"/>
          </p:cNvSpPr>
          <p:nvPr>
            <p:ph type="subTitle" sz="quarter" idx="1"/>
          </p:nvPr>
        </p:nvSpPr>
        <p:spPr>
          <a:xfrm>
            <a:off x="1567898" y="2273990"/>
            <a:ext cx="8815388" cy="3887788"/>
          </a:xfrm>
        </p:spPr>
        <p:txBody>
          <a:bodyPr>
            <a:normAutofit/>
          </a:bodyPr>
          <a:lstStyle/>
          <a:p>
            <a:pPr marL="342900" indent="-342900" algn="l">
              <a:buFont typeface="Arial" panose="020B0604020202020204" pitchFamily="34" charset="0"/>
              <a:buChar char="•"/>
            </a:pPr>
            <a:r>
              <a:rPr lang="en-GB" dirty="0"/>
              <a:t>For the first few sessions we will be completing the challenges set by the ‘Whatifs’ - developing our practical science skills and exploring the nature (</a:t>
            </a:r>
            <a:r>
              <a:rPr lang="en-GB" dirty="0">
                <a:solidFill>
                  <a:srgbClr val="00B050"/>
                </a:solidFill>
              </a:rPr>
              <a:t>bio</a:t>
            </a:r>
            <a:r>
              <a:rPr lang="en-GB" dirty="0"/>
              <a:t>diversity) in our school grounds.</a:t>
            </a:r>
          </a:p>
          <a:p>
            <a:pPr marL="342900" indent="-342900" algn="l">
              <a:buFont typeface="Arial" panose="020B0604020202020204" pitchFamily="34" charset="0"/>
              <a:buChar char="•"/>
            </a:pPr>
            <a:endParaRPr lang="en-GB" dirty="0"/>
          </a:p>
          <a:p>
            <a:pPr marL="342900" lvl="0" indent="-342900" algn="l">
              <a:buFont typeface="Arial" panose="020B0604020202020204" pitchFamily="34" charset="0"/>
              <a:buChar char="•"/>
            </a:pPr>
            <a:r>
              <a:rPr lang="en-GB" dirty="0"/>
              <a:t>After that you will come up with your own scientific question to investigate based on something that has interested you, decide how best to answer that question and then plan and complete an investigation to in order to answer your question.</a:t>
            </a:r>
          </a:p>
          <a:p>
            <a:pPr marL="457200" indent="-457200" algn="l">
              <a:buFontTx/>
              <a:buChar char="•"/>
              <a:defRPr/>
            </a:pPr>
            <a:endParaRPr lang="en-GB" altLang="en-US" sz="2800" dirty="0">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14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D891C77-7184-40AA-9F10-304A8E439CAE}"/>
              </a:ext>
            </a:extLst>
          </p:cNvPr>
          <p:cNvSpPr/>
          <p:nvPr/>
        </p:nvSpPr>
        <p:spPr>
          <a:xfrm>
            <a:off x="516834" y="894733"/>
            <a:ext cx="11410123" cy="5487143"/>
          </a:xfrm>
          <a:prstGeom prst="rect">
            <a:avLst/>
          </a:prstGeom>
        </p:spPr>
        <p:txBody>
          <a:bodyPr wrap="square">
            <a:spAutoFit/>
          </a:bodyPr>
          <a:lstStyle/>
          <a:p>
            <a:pPr>
              <a:lnSpc>
                <a:spcPct val="115000"/>
              </a:lnSpc>
              <a:spcAft>
                <a:spcPts val="0"/>
              </a:spcAft>
            </a:pPr>
            <a:r>
              <a:rPr lang="en-GB" i="1" dirty="0">
                <a:latin typeface="Calibri" panose="020F0502020204030204" pitchFamily="34" charset="0"/>
                <a:ea typeface="Arial" panose="020B0604020202020204" pitchFamily="34" charset="0"/>
              </a:rPr>
              <a:t>We are the ‘Whatifs’. We enjoyed a peaceful, sleepy winter sheltered underneath the fallen leaves of autumn and have recently been enjoying the bright spring days. As we edge towards summer the plants here in Paradise Pastures have begun growing furiously in the longer, warm days. Life seemed like it couldn’t get better!</a:t>
            </a:r>
            <a:endParaRPr lang="en-GB" dirty="0">
              <a:latin typeface="Arial" panose="020B0604020202020204" pitchFamily="34" charset="0"/>
              <a:ea typeface="Arial" panose="020B0604020202020204" pitchFamily="34" charset="0"/>
            </a:endParaRPr>
          </a:p>
          <a:p>
            <a:pPr>
              <a:lnSpc>
                <a:spcPct val="115000"/>
              </a:lnSpc>
              <a:spcAft>
                <a:spcPts val="0"/>
              </a:spcAft>
            </a:pPr>
            <a:r>
              <a:rPr lang="en-GB" i="1" dirty="0">
                <a:latin typeface="Calibri" panose="020F0502020204030204" pitchFamily="34" charset="0"/>
                <a:ea typeface="Arial" panose="020B0604020202020204" pitchFamily="34" charset="0"/>
              </a:rPr>
              <a:t> </a:t>
            </a:r>
            <a:endParaRPr lang="en-GB" dirty="0">
              <a:latin typeface="Arial" panose="020B0604020202020204" pitchFamily="34" charset="0"/>
              <a:ea typeface="Arial" panose="020B0604020202020204" pitchFamily="34" charset="0"/>
            </a:endParaRPr>
          </a:p>
          <a:p>
            <a:pPr>
              <a:lnSpc>
                <a:spcPct val="115000"/>
              </a:lnSpc>
              <a:spcAft>
                <a:spcPts val="0"/>
              </a:spcAft>
            </a:pPr>
            <a:r>
              <a:rPr lang="en-GB" i="1" dirty="0">
                <a:latin typeface="Calibri" panose="020F0502020204030204" pitchFamily="34" charset="0"/>
                <a:ea typeface="Arial" panose="020B0604020202020204" pitchFamily="34" charset="0"/>
              </a:rPr>
              <a:t>However, we have received warning through the ‘Wood Wide Web’, that the ‘Justsos’ have been getting their strimmer ready and that a dreaded ‘mowing’ is just around the corner. The ‘Justsos’ are only trying to keep things tidy, but the problem is that they tend it like everything around the place to look ‘Justso’. However, we know that if they left Paradise Pastures alone to grow more wild then that would be good for the plants, animals and fungi. As in - ‘Whatif they just left it alone?’</a:t>
            </a:r>
            <a:endParaRPr lang="en-GB" dirty="0">
              <a:latin typeface="Arial" panose="020B0604020202020204" pitchFamily="34" charset="0"/>
              <a:ea typeface="Arial" panose="020B0604020202020204" pitchFamily="34" charset="0"/>
            </a:endParaRPr>
          </a:p>
          <a:p>
            <a:pPr>
              <a:lnSpc>
                <a:spcPct val="115000"/>
              </a:lnSpc>
              <a:spcAft>
                <a:spcPts val="0"/>
              </a:spcAft>
            </a:pPr>
            <a:r>
              <a:rPr lang="en-GB" i="1" dirty="0">
                <a:latin typeface="Calibri" panose="020F0502020204030204" pitchFamily="34" charset="0"/>
                <a:ea typeface="Arial" panose="020B0604020202020204" pitchFamily="34" charset="0"/>
              </a:rPr>
              <a:t> </a:t>
            </a:r>
            <a:endParaRPr lang="en-GB" dirty="0">
              <a:latin typeface="Arial" panose="020B0604020202020204" pitchFamily="34" charset="0"/>
              <a:ea typeface="Arial" panose="020B0604020202020204" pitchFamily="34" charset="0"/>
            </a:endParaRPr>
          </a:p>
          <a:p>
            <a:pPr>
              <a:lnSpc>
                <a:spcPct val="115000"/>
              </a:lnSpc>
              <a:spcAft>
                <a:spcPts val="0"/>
              </a:spcAft>
            </a:pPr>
            <a:r>
              <a:rPr lang="en-GB" i="1" dirty="0">
                <a:latin typeface="Calibri" panose="020F0502020204030204" pitchFamily="34" charset="0"/>
                <a:ea typeface="Arial" panose="020B0604020202020204" pitchFamily="34" charset="0"/>
              </a:rPr>
              <a:t>If only they could take a closer look! We need you to help us by helping them to see just how amazing and interesting our ‘Invisible World’ of Paradise Pastures is so that they can realise that the best way to help might actually be to let it grow a little wild! </a:t>
            </a:r>
            <a:endParaRPr lang="en-GB" dirty="0">
              <a:latin typeface="Arial" panose="020B0604020202020204" pitchFamily="34" charset="0"/>
              <a:ea typeface="Arial" panose="020B0604020202020204" pitchFamily="34" charset="0"/>
            </a:endParaRPr>
          </a:p>
          <a:p>
            <a:pPr>
              <a:lnSpc>
                <a:spcPct val="115000"/>
              </a:lnSpc>
              <a:spcAft>
                <a:spcPts val="0"/>
              </a:spcAft>
            </a:pPr>
            <a:r>
              <a:rPr lang="en-GB" i="1" dirty="0">
                <a:latin typeface="Calibri" panose="020F0502020204030204" pitchFamily="34" charset="0"/>
                <a:ea typeface="Arial" panose="020B0604020202020204" pitchFamily="34" charset="0"/>
              </a:rPr>
              <a:t> </a:t>
            </a:r>
            <a:endParaRPr lang="en-GB" dirty="0">
              <a:latin typeface="Arial" panose="020B0604020202020204" pitchFamily="34" charset="0"/>
              <a:ea typeface="Arial" panose="020B0604020202020204" pitchFamily="34" charset="0"/>
            </a:endParaRPr>
          </a:p>
          <a:p>
            <a:pPr>
              <a:lnSpc>
                <a:spcPct val="115000"/>
              </a:lnSpc>
              <a:spcAft>
                <a:spcPts val="0"/>
              </a:spcAft>
            </a:pPr>
            <a:r>
              <a:rPr lang="en-GB" i="1" dirty="0">
                <a:latin typeface="Calibri" panose="020F0502020204030204" pitchFamily="34" charset="0"/>
                <a:ea typeface="Arial" panose="020B0604020202020204" pitchFamily="34" charset="0"/>
              </a:rPr>
              <a:t>Over the next few lessons we have 3 challenges for you to complete and 3 tinctures for you to drink, which we think will help you find out about the amazing Invisible world of Paradise Pastures. We have asked your teacher to draw a giant map of Paradise Pastures for you on the wall. This will come handy as a place for recording what you find out. Good luck!</a:t>
            </a:r>
            <a:endParaRPr lang="en-GB" dirty="0">
              <a:latin typeface="Arial" panose="020B0604020202020204" pitchFamily="34" charset="0"/>
              <a:ea typeface="Arial" panose="020B0604020202020204" pitchFamily="34" charset="0"/>
            </a:endParaRPr>
          </a:p>
        </p:txBody>
      </p:sp>
    </p:spTree>
    <p:extLst>
      <p:ext uri="{BB962C8B-B14F-4D97-AF65-F5344CB8AC3E}">
        <p14:creationId xmlns:p14="http://schemas.microsoft.com/office/powerpoint/2010/main" val="35769214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34690D-878B-4A2B-8D51-294CF4F1A513}"/>
              </a:ext>
            </a:extLst>
          </p:cNvPr>
          <p:cNvSpPr>
            <a:spLocks noGrp="1"/>
          </p:cNvSpPr>
          <p:nvPr>
            <p:ph type="title"/>
          </p:nvPr>
        </p:nvSpPr>
        <p:spPr>
          <a:xfrm>
            <a:off x="300037" y="1137678"/>
            <a:ext cx="6418815" cy="636526"/>
          </a:xfrm>
        </p:spPr>
        <p:txBody>
          <a:bodyPr>
            <a:normAutofit fontScale="90000"/>
          </a:bodyPr>
          <a:lstStyle/>
          <a:p>
            <a:r>
              <a:rPr lang="en-GB" b="1" dirty="0">
                <a:latin typeface="+mn-lt"/>
              </a:rPr>
              <a:t>Outcomes for today’s lesson:</a:t>
            </a:r>
          </a:p>
        </p:txBody>
      </p:sp>
      <p:sp>
        <p:nvSpPr>
          <p:cNvPr id="3" name="Content Placeholder 2">
            <a:extLst>
              <a:ext uri="{FF2B5EF4-FFF2-40B4-BE49-F238E27FC236}">
                <a16:creationId xmlns:a16="http://schemas.microsoft.com/office/drawing/2014/main" id="{96089DB6-0388-4D8B-8109-69A77CCE1397}"/>
              </a:ext>
            </a:extLst>
          </p:cNvPr>
          <p:cNvSpPr>
            <a:spLocks noGrp="1"/>
          </p:cNvSpPr>
          <p:nvPr>
            <p:ph idx="1"/>
          </p:nvPr>
        </p:nvSpPr>
        <p:spPr>
          <a:xfrm>
            <a:off x="300037" y="2174829"/>
            <a:ext cx="7656431" cy="4351338"/>
          </a:xfrm>
        </p:spPr>
        <p:txBody>
          <a:bodyPr>
            <a:normAutofit/>
          </a:bodyPr>
          <a:lstStyle/>
          <a:p>
            <a:pPr lvl="0"/>
            <a:r>
              <a:rPr lang="en-GB" sz="2000" dirty="0"/>
              <a:t>Practise identifying common local plants</a:t>
            </a:r>
          </a:p>
          <a:p>
            <a:pPr lvl="0"/>
            <a:endParaRPr lang="en-GB" sz="2000" dirty="0"/>
          </a:p>
          <a:p>
            <a:r>
              <a:rPr lang="en-GB" altLang="en-US" sz="2000" dirty="0"/>
              <a:t>Investigate the ‘Invisible Underworld’ recording what the environment is like underground and identifying the living things we find.</a:t>
            </a:r>
          </a:p>
          <a:p>
            <a:endParaRPr lang="en-GB" altLang="en-US" sz="2000" dirty="0"/>
          </a:p>
          <a:p>
            <a:r>
              <a:rPr lang="en-GB" sz="2000" dirty="0"/>
              <a:t>Practice using scientific equipment to take measurements and make observations.</a:t>
            </a:r>
          </a:p>
          <a:p>
            <a:endParaRPr lang="en-GB" altLang="en-US" sz="2000" dirty="0"/>
          </a:p>
          <a:p>
            <a:pPr lvl="0"/>
            <a:r>
              <a:rPr lang="en-GB" altLang="en-US" sz="2000" dirty="0"/>
              <a:t>Search for, and suggest, patterns or relationships between things in nature.</a:t>
            </a:r>
          </a:p>
          <a:p>
            <a:pPr lvl="0"/>
            <a:endParaRPr lang="en-GB" sz="2000" dirty="0"/>
          </a:p>
          <a:p>
            <a:pPr lvl="0"/>
            <a:endParaRPr lang="en-GB" dirty="0"/>
          </a:p>
          <a:p>
            <a:pPr lvl="0"/>
            <a:endParaRPr lang="en-GB" dirty="0"/>
          </a:p>
          <a:p>
            <a:pPr lvl="0"/>
            <a:endParaRPr lang="en-GB" dirty="0"/>
          </a:p>
          <a:p>
            <a:pPr lvl="0"/>
            <a:endParaRPr lang="en-GB" dirty="0"/>
          </a:p>
          <a:p>
            <a:pPr lvl="0"/>
            <a:endParaRPr lang="en-GB" dirty="0"/>
          </a:p>
          <a:p>
            <a:pPr lvl="0"/>
            <a:endParaRPr lang="en-GB" dirty="0"/>
          </a:p>
          <a:p>
            <a:endParaRPr lang="en-GB" dirty="0"/>
          </a:p>
        </p:txBody>
      </p:sp>
      <p:pic>
        <p:nvPicPr>
          <p:cNvPr id="1026" name="Picture 2" descr="Eden Project wildflower seeds | Eden Project Shop">
            <a:extLst>
              <a:ext uri="{FF2B5EF4-FFF2-40B4-BE49-F238E27FC236}">
                <a16:creationId xmlns:a16="http://schemas.microsoft.com/office/drawing/2014/main" id="{56804264-C429-4E97-B105-7679CD1F343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52076" y="1219200"/>
            <a:ext cx="3739887" cy="27176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89773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4D7F524D-546D-47B7-BE82-AF0F35527DC1}"/>
              </a:ext>
            </a:extLst>
          </p:cNvPr>
          <p:cNvSpPr>
            <a:spLocks noGrp="1" noChangeArrowheads="1"/>
          </p:cNvSpPr>
          <p:nvPr>
            <p:ph type="title"/>
          </p:nvPr>
        </p:nvSpPr>
        <p:spPr>
          <a:xfrm>
            <a:off x="461158" y="983698"/>
            <a:ext cx="11269683" cy="1143000"/>
          </a:xfrm>
        </p:spPr>
        <p:txBody>
          <a:bodyPr>
            <a:noAutofit/>
          </a:bodyPr>
          <a:lstStyle/>
          <a:p>
            <a:r>
              <a:rPr lang="en-GB" altLang="en-US" sz="2800" dirty="0">
                <a:latin typeface="+mn-lt"/>
              </a:rPr>
              <a:t>Can you give me any examples from nature about possible patterns, relationships or links between variable (things) that you have noticed before?</a:t>
            </a:r>
            <a:br>
              <a:rPr lang="en-GB" altLang="en-US" sz="2800" dirty="0">
                <a:latin typeface="+mn-lt"/>
              </a:rPr>
            </a:br>
            <a:endParaRPr lang="en-GB" altLang="en-US" sz="2800" dirty="0">
              <a:latin typeface="+mn-lt"/>
            </a:endParaRPr>
          </a:p>
        </p:txBody>
      </p:sp>
      <p:sp>
        <p:nvSpPr>
          <p:cNvPr id="3" name="Content Placeholder 2">
            <a:extLst>
              <a:ext uri="{FF2B5EF4-FFF2-40B4-BE49-F238E27FC236}">
                <a16:creationId xmlns:a16="http://schemas.microsoft.com/office/drawing/2014/main" id="{4CE73FD7-7F20-496F-B35E-8BFD7906A54F}"/>
              </a:ext>
            </a:extLst>
          </p:cNvPr>
          <p:cNvSpPr>
            <a:spLocks noGrp="1"/>
          </p:cNvSpPr>
          <p:nvPr>
            <p:ph idx="1"/>
          </p:nvPr>
        </p:nvSpPr>
        <p:spPr>
          <a:xfrm>
            <a:off x="2014572" y="2126698"/>
            <a:ext cx="8507412" cy="4525962"/>
          </a:xfrm>
        </p:spPr>
        <p:txBody>
          <a:bodyPr>
            <a:normAutofit/>
          </a:bodyPr>
          <a:lstStyle/>
          <a:p>
            <a:pPr marL="0" indent="0">
              <a:buNone/>
              <a:defRPr/>
            </a:pPr>
            <a:r>
              <a:rPr lang="en-GB" dirty="0"/>
              <a:t>For example, I’ve noticed that……</a:t>
            </a:r>
          </a:p>
          <a:p>
            <a:pPr marL="0" indent="0">
              <a:buNone/>
              <a:defRPr/>
            </a:pPr>
            <a:endParaRPr lang="en-GB" dirty="0"/>
          </a:p>
          <a:p>
            <a:pPr marL="0" indent="0">
              <a:buNone/>
              <a:defRPr/>
            </a:pPr>
            <a:r>
              <a:rPr lang="en-GB" dirty="0"/>
              <a:t>‘every spring the starlings return’</a:t>
            </a:r>
          </a:p>
          <a:p>
            <a:pPr marL="0" indent="0">
              <a:buNone/>
              <a:defRPr/>
            </a:pPr>
            <a:endParaRPr lang="en-GB" dirty="0"/>
          </a:p>
          <a:p>
            <a:pPr marL="0" indent="0">
              <a:buNone/>
              <a:defRPr/>
            </a:pPr>
            <a:r>
              <a:rPr lang="en-GB" dirty="0"/>
              <a:t>‘when my dog runs a lot he starts to pant quickly’</a:t>
            </a:r>
          </a:p>
          <a:p>
            <a:pPr marL="0" indent="0">
              <a:buNone/>
              <a:defRPr/>
            </a:pPr>
            <a:endParaRPr lang="en-GB" dirty="0"/>
          </a:p>
          <a:p>
            <a:pPr marL="0" indent="0">
              <a:buNone/>
              <a:defRPr/>
            </a:pPr>
            <a:r>
              <a:rPr lang="en-GB" dirty="0"/>
              <a:t>‘in summer when it rains my grass grows a lot’</a:t>
            </a:r>
          </a:p>
          <a:p>
            <a:pPr>
              <a:defRPr/>
            </a:pP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Content Placeholder 2">
            <a:extLst>
              <a:ext uri="{FF2B5EF4-FFF2-40B4-BE49-F238E27FC236}">
                <a16:creationId xmlns:a16="http://schemas.microsoft.com/office/drawing/2014/main" id="{7C5C9613-979C-418F-92A5-D7EA53341FF6}"/>
              </a:ext>
            </a:extLst>
          </p:cNvPr>
          <p:cNvSpPr>
            <a:spLocks noGrp="1" noChangeArrowheads="1"/>
          </p:cNvSpPr>
          <p:nvPr>
            <p:ph idx="1"/>
          </p:nvPr>
        </p:nvSpPr>
        <p:spPr>
          <a:xfrm>
            <a:off x="1004701" y="1072823"/>
            <a:ext cx="9956223" cy="5008376"/>
          </a:xfrm>
        </p:spPr>
        <p:txBody>
          <a:bodyPr>
            <a:normAutofit/>
          </a:bodyPr>
          <a:lstStyle/>
          <a:p>
            <a:pPr marL="0" indent="0">
              <a:buNone/>
              <a:defRPr/>
            </a:pPr>
            <a:r>
              <a:rPr lang="en-GB" altLang="en-US" dirty="0"/>
              <a:t>Summarising what we learnt at the 2 locations:</a:t>
            </a:r>
            <a:endParaRPr lang="en-GB" dirty="0"/>
          </a:p>
          <a:p>
            <a:pPr marL="0" indent="0">
              <a:buNone/>
              <a:defRPr/>
            </a:pPr>
            <a:endParaRPr lang="en-GB" dirty="0"/>
          </a:p>
          <a:p>
            <a:pPr marL="514350" indent="-514350">
              <a:buAutoNum type="arabicPeriod"/>
            </a:pPr>
            <a:r>
              <a:rPr lang="en-GB" dirty="0"/>
              <a:t>As a group read through the information you recorded about the 2 locations.</a:t>
            </a:r>
          </a:p>
          <a:p>
            <a:pPr marL="514350" indent="-514350">
              <a:buAutoNum type="arabicPeriod"/>
            </a:pPr>
            <a:r>
              <a:rPr lang="en-GB" dirty="0"/>
              <a:t>Decide upon 3 things to say about each location that you feel best sums it up in terms of </a:t>
            </a:r>
            <a:r>
              <a:rPr lang="en-GB" dirty="0">
                <a:solidFill>
                  <a:schemeClr val="accent1"/>
                </a:solidFill>
              </a:rPr>
              <a:t>what it was like there </a:t>
            </a:r>
            <a:r>
              <a:rPr lang="en-GB" dirty="0"/>
              <a:t>and </a:t>
            </a:r>
            <a:r>
              <a:rPr lang="en-GB" dirty="0">
                <a:solidFill>
                  <a:schemeClr val="accent1"/>
                </a:solidFill>
              </a:rPr>
              <a:t>what you found</a:t>
            </a:r>
            <a:r>
              <a:rPr lang="en-GB" dirty="0"/>
              <a:t>. </a:t>
            </a:r>
          </a:p>
          <a:p>
            <a:pPr marL="514350" indent="-514350">
              <a:buAutoNum type="arabicPeriod"/>
            </a:pPr>
            <a:r>
              <a:rPr lang="en-GB" dirty="0"/>
              <a:t>Record these 3 points on a small piece of paper and get ready to tell the rest of the class. </a:t>
            </a:r>
          </a:p>
          <a:p>
            <a:pPr marL="0" indent="0">
              <a:buNone/>
              <a:defRPr/>
            </a:pPr>
            <a:endParaRPr lang="en-GB" dirty="0"/>
          </a:p>
          <a:p>
            <a:pPr marL="0" indent="0">
              <a:buNone/>
              <a:defRPr/>
            </a:pPr>
            <a:endParaRPr lang="en-GB" dirty="0"/>
          </a:p>
          <a:p>
            <a:pPr marL="0" indent="0">
              <a:buNone/>
              <a:defRPr/>
            </a:pPr>
            <a:endParaRPr lang="en-GB" dirty="0"/>
          </a:p>
          <a:p>
            <a:pPr marL="0" indent="0">
              <a:buNone/>
              <a:defRPr/>
            </a:pPr>
            <a:endParaRPr lang="en-GB" dirty="0"/>
          </a:p>
          <a:p>
            <a:pPr marL="0" indent="0">
              <a:buNone/>
              <a:defRPr/>
            </a:pPr>
            <a:endParaRPr lang="en-GB" altLang="en-US"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34690D-878B-4A2B-8D51-294CF4F1A513}"/>
              </a:ext>
            </a:extLst>
          </p:cNvPr>
          <p:cNvSpPr>
            <a:spLocks noGrp="1"/>
          </p:cNvSpPr>
          <p:nvPr>
            <p:ph type="title"/>
          </p:nvPr>
        </p:nvSpPr>
        <p:spPr>
          <a:xfrm>
            <a:off x="300037" y="1137678"/>
            <a:ext cx="6418815" cy="636526"/>
          </a:xfrm>
        </p:spPr>
        <p:txBody>
          <a:bodyPr>
            <a:normAutofit fontScale="90000"/>
          </a:bodyPr>
          <a:lstStyle/>
          <a:p>
            <a:r>
              <a:rPr lang="en-GB" b="1" dirty="0">
                <a:latin typeface="+mn-lt"/>
              </a:rPr>
              <a:t>Outcomes for today’s lesson:</a:t>
            </a:r>
          </a:p>
        </p:txBody>
      </p:sp>
      <p:sp>
        <p:nvSpPr>
          <p:cNvPr id="3" name="Content Placeholder 2">
            <a:extLst>
              <a:ext uri="{FF2B5EF4-FFF2-40B4-BE49-F238E27FC236}">
                <a16:creationId xmlns:a16="http://schemas.microsoft.com/office/drawing/2014/main" id="{96089DB6-0388-4D8B-8109-69A77CCE1397}"/>
              </a:ext>
            </a:extLst>
          </p:cNvPr>
          <p:cNvSpPr>
            <a:spLocks noGrp="1"/>
          </p:cNvSpPr>
          <p:nvPr>
            <p:ph idx="1"/>
          </p:nvPr>
        </p:nvSpPr>
        <p:spPr>
          <a:xfrm>
            <a:off x="300037" y="2174829"/>
            <a:ext cx="7656431" cy="4351338"/>
          </a:xfrm>
        </p:spPr>
        <p:txBody>
          <a:bodyPr>
            <a:normAutofit/>
          </a:bodyPr>
          <a:lstStyle/>
          <a:p>
            <a:pPr lvl="0"/>
            <a:r>
              <a:rPr lang="en-GB" sz="2000" dirty="0"/>
              <a:t>Practise identifying common local plants</a:t>
            </a:r>
          </a:p>
          <a:p>
            <a:pPr lvl="0"/>
            <a:endParaRPr lang="en-GB" sz="2000" dirty="0"/>
          </a:p>
          <a:p>
            <a:r>
              <a:rPr lang="en-GB" altLang="en-US" sz="2000" dirty="0"/>
              <a:t>Investigate the ‘Invisible Underworld’ recording what the environment is like underground and identifying the living things we find.</a:t>
            </a:r>
          </a:p>
          <a:p>
            <a:endParaRPr lang="en-GB" altLang="en-US" sz="2000" dirty="0"/>
          </a:p>
          <a:p>
            <a:r>
              <a:rPr lang="en-GB" sz="2000" dirty="0"/>
              <a:t>Practice using scientific equipment to take measurements and make observations.</a:t>
            </a:r>
          </a:p>
          <a:p>
            <a:endParaRPr lang="en-GB" altLang="en-US" sz="2000" dirty="0"/>
          </a:p>
          <a:p>
            <a:pPr lvl="0"/>
            <a:r>
              <a:rPr lang="en-GB" altLang="en-US" sz="2000" dirty="0"/>
              <a:t>Search for, and suggest, patterns or relationships between things in nature.</a:t>
            </a:r>
          </a:p>
          <a:p>
            <a:pPr lvl="0"/>
            <a:endParaRPr lang="en-GB" sz="2000" dirty="0"/>
          </a:p>
          <a:p>
            <a:pPr lvl="0"/>
            <a:endParaRPr lang="en-GB" dirty="0"/>
          </a:p>
          <a:p>
            <a:pPr lvl="0"/>
            <a:endParaRPr lang="en-GB" dirty="0"/>
          </a:p>
          <a:p>
            <a:pPr lvl="0"/>
            <a:endParaRPr lang="en-GB" dirty="0"/>
          </a:p>
          <a:p>
            <a:pPr lvl="0"/>
            <a:endParaRPr lang="en-GB" dirty="0"/>
          </a:p>
          <a:p>
            <a:pPr lvl="0"/>
            <a:endParaRPr lang="en-GB" dirty="0"/>
          </a:p>
          <a:p>
            <a:pPr lvl="0"/>
            <a:endParaRPr lang="en-GB" dirty="0"/>
          </a:p>
          <a:p>
            <a:endParaRPr lang="en-GB" dirty="0"/>
          </a:p>
        </p:txBody>
      </p:sp>
      <p:pic>
        <p:nvPicPr>
          <p:cNvPr id="1026" name="Picture 2" descr="Eden Project wildflower seeds | Eden Project Shop">
            <a:extLst>
              <a:ext uri="{FF2B5EF4-FFF2-40B4-BE49-F238E27FC236}">
                <a16:creationId xmlns:a16="http://schemas.microsoft.com/office/drawing/2014/main" id="{56804264-C429-4E97-B105-7679CD1F343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52076" y="1219200"/>
            <a:ext cx="3739887" cy="27176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099392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du3" id="{ADD3AA8B-861B-4B6B-95CB-188CA0556138}" vid="{E14BE295-7BE9-40B0-91AB-0F6BCFE21ED3}"/>
    </a:ext>
  </a:extLst>
</a:theme>
</file>

<file path=docProps/app.xml><?xml version="1.0" encoding="utf-8"?>
<Properties xmlns="http://schemas.openxmlformats.org/officeDocument/2006/extended-properties" xmlns:vt="http://schemas.openxmlformats.org/officeDocument/2006/docPropsVTypes">
  <Template>KS1 version 2</Template>
  <TotalTime>669</TotalTime>
  <Words>644</Words>
  <Application>Microsoft Office PowerPoint</Application>
  <PresentationFormat>Widescreen</PresentationFormat>
  <Paragraphs>56</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Paradise Pastures - An ‘Invisible World’</vt:lpstr>
      <vt:lpstr>How does the Paradise Pastures Project Work?</vt:lpstr>
      <vt:lpstr>PowerPoint Presentation</vt:lpstr>
      <vt:lpstr>Outcomes for today’s lesson:</vt:lpstr>
      <vt:lpstr>Can you give me any examples from nature about possible patterns, relationships or links between variable (things) that you have noticed before? </vt:lpstr>
      <vt:lpstr>PowerPoint Presentation</vt:lpstr>
      <vt:lpstr>Outcomes for today’s lesson: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Invisible Worlds</dc:title>
  <dc:creator>Robbie Kirkman</dc:creator>
  <cp:lastModifiedBy>Sam Kendall</cp:lastModifiedBy>
  <cp:revision>37</cp:revision>
  <dcterms:created xsi:type="dcterms:W3CDTF">2021-10-28T07:15:10Z</dcterms:created>
  <dcterms:modified xsi:type="dcterms:W3CDTF">2022-03-03T11:07:10Z</dcterms:modified>
</cp:coreProperties>
</file>