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8" r:id="rId2"/>
    <p:sldId id="332" r:id="rId3"/>
    <p:sldId id="374" r:id="rId4"/>
    <p:sldId id="378" r:id="rId5"/>
    <p:sldId id="384" r:id="rId6"/>
    <p:sldId id="366" r:id="rId7"/>
    <p:sldId id="387" r:id="rId8"/>
    <p:sldId id="386" r:id="rId9"/>
    <p:sldId id="379" r:id="rId10"/>
    <p:sldId id="388"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6633"/>
    <a:srgbClr val="333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105" d="100"/>
          <a:sy n="105" d="100"/>
        </p:scale>
        <p:origin x="138" y="1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68D8A99-2AB3-465D-A440-4609319E298D}" type="datetimeFigureOut">
              <a:rPr lang="en-GB" smtClean="0"/>
              <a:t>03/03/2022</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64134B1-D885-475C-B401-C3C82D575B87}" type="slidenum">
              <a:rPr lang="en-GB" smtClean="0"/>
              <a:t>‹#›</a:t>
            </a:fld>
            <a:endParaRPr lang="en-GB"/>
          </a:p>
        </p:txBody>
      </p:sp>
    </p:spTree>
    <p:extLst>
      <p:ext uri="{BB962C8B-B14F-4D97-AF65-F5344CB8AC3E}">
        <p14:creationId xmlns:p14="http://schemas.microsoft.com/office/powerpoint/2010/main" val="42711878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www.edenprojectcommunities.com/stuff-to-do/seed-wildflower-meadow" TargetMode="External"/><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s://www.edenprojectcommunities.com/stuff-to-do/seed-wildflower-meadow" TargetMode="External"/><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a:extLst>
              <a:ext uri="{FF2B5EF4-FFF2-40B4-BE49-F238E27FC236}">
                <a16:creationId xmlns:a16="http://schemas.microsoft.com/office/drawing/2014/main" id="{EBB323E2-80DE-425D-86CB-017D0A33B30F}"/>
              </a:ext>
            </a:extLst>
          </p:cNvPr>
          <p:cNvSpPr>
            <a:spLocks noGrp="1" noRot="1" noChangeAspect="1" noChangeArrowheads="1" noTextEdit="1"/>
          </p:cNvSpPr>
          <p:nvPr>
            <p:ph type="sldImg"/>
          </p:nvPr>
        </p:nvSpPr>
        <p:spPr>
          <a:ln/>
        </p:spPr>
      </p:sp>
      <p:sp>
        <p:nvSpPr>
          <p:cNvPr id="11267" name="Notes Placeholder 2">
            <a:extLst>
              <a:ext uri="{FF2B5EF4-FFF2-40B4-BE49-F238E27FC236}">
                <a16:creationId xmlns:a16="http://schemas.microsoft.com/office/drawing/2014/main" id="{A3AB4737-B1F3-4F10-929C-E56DE685F475}"/>
              </a:ext>
            </a:extLst>
          </p:cNvPr>
          <p:cNvSpPr>
            <a:spLocks noGrp="1" noChangeArrowheads="1"/>
          </p:cNvSpPr>
          <p:nvPr>
            <p:ph type="body" idx="1"/>
          </p:nvPr>
        </p:nvSpPr>
        <p:spPr>
          <a:noFill/>
        </p:spPr>
        <p:txBody>
          <a:bodyPr/>
          <a:lstStyle/>
          <a:p>
            <a:r>
              <a:rPr lang="en-GB" altLang="en-US">
                <a:latin typeface="Arial" panose="020B0604020202020204" pitchFamily="34" charset="0"/>
                <a:cs typeface="Arial" panose="020B0604020202020204" pitchFamily="34" charset="0"/>
                <a:hlinkClick r:id="rId3"/>
              </a:rPr>
              <a:t>https://www.edenprojectcommunities.com/stuff-to-do/seed-wildflower-meadow</a:t>
            </a:r>
            <a:endParaRPr lang="en-GB" altLang="en-US">
              <a:latin typeface="Arial" panose="020B0604020202020204" pitchFamily="34" charset="0"/>
              <a:cs typeface="Arial" panose="020B0604020202020204" pitchFamily="34" charset="0"/>
            </a:endParaRPr>
          </a:p>
        </p:txBody>
      </p:sp>
      <p:sp>
        <p:nvSpPr>
          <p:cNvPr id="11268" name="Slide Number Placeholder 3">
            <a:extLst>
              <a:ext uri="{FF2B5EF4-FFF2-40B4-BE49-F238E27FC236}">
                <a16:creationId xmlns:a16="http://schemas.microsoft.com/office/drawing/2014/main" id="{726973FD-7594-4515-B2B9-63CA679F4078}"/>
              </a:ext>
            </a:extLst>
          </p:cNvPr>
          <p:cNvSpPr>
            <a:spLocks noGrp="1"/>
          </p:cNvSpPr>
          <p:nvPr>
            <p:ph type="sldNum" sz="quarter" idx="5"/>
          </p:nvPr>
        </p:nvSpPr>
        <p:spPr>
          <a:noFill/>
        </p:spPr>
        <p:txBody>
          <a:bodyPr/>
          <a:lstStyle>
            <a:lvl1pPr defTabSz="954088">
              <a:defRPr>
                <a:solidFill>
                  <a:schemeClr val="tx1"/>
                </a:solidFill>
                <a:latin typeface="Arial" panose="020B0604020202020204" pitchFamily="34" charset="0"/>
                <a:cs typeface="Arial" panose="020B0604020202020204" pitchFamily="34" charset="0"/>
              </a:defRPr>
            </a:lvl1pPr>
            <a:lvl2pPr marL="742950" indent="-285750" defTabSz="954088">
              <a:defRPr>
                <a:solidFill>
                  <a:schemeClr val="tx1"/>
                </a:solidFill>
                <a:latin typeface="Arial" panose="020B0604020202020204" pitchFamily="34" charset="0"/>
                <a:cs typeface="Arial" panose="020B0604020202020204" pitchFamily="34" charset="0"/>
              </a:defRPr>
            </a:lvl2pPr>
            <a:lvl3pPr marL="1143000" indent="-228600" defTabSz="954088">
              <a:defRPr>
                <a:solidFill>
                  <a:schemeClr val="tx1"/>
                </a:solidFill>
                <a:latin typeface="Arial" panose="020B0604020202020204" pitchFamily="34" charset="0"/>
                <a:cs typeface="Arial" panose="020B0604020202020204" pitchFamily="34" charset="0"/>
              </a:defRPr>
            </a:lvl3pPr>
            <a:lvl4pPr marL="1600200" indent="-228600" defTabSz="954088">
              <a:defRPr>
                <a:solidFill>
                  <a:schemeClr val="tx1"/>
                </a:solidFill>
                <a:latin typeface="Arial" panose="020B0604020202020204" pitchFamily="34" charset="0"/>
                <a:cs typeface="Arial" panose="020B0604020202020204" pitchFamily="34" charset="0"/>
              </a:defRPr>
            </a:lvl4pPr>
            <a:lvl5pPr marL="2057400" indent="-228600" defTabSz="954088">
              <a:defRPr>
                <a:solidFill>
                  <a:schemeClr val="tx1"/>
                </a:solidFill>
                <a:latin typeface="Arial" panose="020B0604020202020204" pitchFamily="34" charset="0"/>
                <a:cs typeface="Arial" panose="020B0604020202020204" pitchFamily="34" charset="0"/>
              </a:defRPr>
            </a:lvl5pPr>
            <a:lvl6pPr marL="2514600" indent="-228600" defTabSz="9540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defTabSz="9540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defTabSz="9540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defTabSz="9540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1125329-3E4D-4EB7-8269-E7EC9502E480}" type="slidenum">
              <a:rPr lang="en-GB" altLang="en-US" smtClean="0"/>
              <a:pPr/>
              <a:t>6</a:t>
            </a:fld>
            <a:endParaRPr lang="en-GB"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a:extLst>
              <a:ext uri="{FF2B5EF4-FFF2-40B4-BE49-F238E27FC236}">
                <a16:creationId xmlns:a16="http://schemas.microsoft.com/office/drawing/2014/main" id="{20290A63-B3CC-4F67-B617-0A822B014187}"/>
              </a:ext>
            </a:extLst>
          </p:cNvPr>
          <p:cNvSpPr>
            <a:spLocks noGrp="1" noRot="1" noChangeAspect="1" noChangeArrowheads="1" noTextEdit="1"/>
          </p:cNvSpPr>
          <p:nvPr>
            <p:ph type="sldImg"/>
          </p:nvPr>
        </p:nvSpPr>
        <p:spPr>
          <a:ln/>
        </p:spPr>
      </p:sp>
      <p:sp>
        <p:nvSpPr>
          <p:cNvPr id="13315" name="Notes Placeholder 2">
            <a:extLst>
              <a:ext uri="{FF2B5EF4-FFF2-40B4-BE49-F238E27FC236}">
                <a16:creationId xmlns:a16="http://schemas.microsoft.com/office/drawing/2014/main" id="{CDE71C95-36B2-4AAE-909B-9DDF2E82787B}"/>
              </a:ext>
            </a:extLst>
          </p:cNvPr>
          <p:cNvSpPr>
            <a:spLocks noGrp="1" noChangeArrowheads="1"/>
          </p:cNvSpPr>
          <p:nvPr>
            <p:ph type="body" idx="1"/>
          </p:nvPr>
        </p:nvSpPr>
        <p:spPr>
          <a:noFill/>
        </p:spPr>
        <p:txBody>
          <a:bodyPr/>
          <a:lstStyle/>
          <a:p>
            <a:r>
              <a:rPr lang="en-GB" altLang="en-US">
                <a:latin typeface="Arial" panose="020B0604020202020204" pitchFamily="34" charset="0"/>
                <a:cs typeface="Arial" panose="020B0604020202020204" pitchFamily="34" charset="0"/>
                <a:hlinkClick r:id="rId3"/>
              </a:rPr>
              <a:t>https://www.edenprojectcommunities.com/stuff-to-do/seed-wildflower-meadow</a:t>
            </a:r>
            <a:endParaRPr lang="en-GB" altLang="en-US">
              <a:latin typeface="Arial" panose="020B0604020202020204" pitchFamily="34" charset="0"/>
              <a:cs typeface="Arial" panose="020B0604020202020204" pitchFamily="34" charset="0"/>
            </a:endParaRPr>
          </a:p>
        </p:txBody>
      </p:sp>
      <p:sp>
        <p:nvSpPr>
          <p:cNvPr id="13316" name="Slide Number Placeholder 3">
            <a:extLst>
              <a:ext uri="{FF2B5EF4-FFF2-40B4-BE49-F238E27FC236}">
                <a16:creationId xmlns:a16="http://schemas.microsoft.com/office/drawing/2014/main" id="{7E9EA609-EAEF-4FCD-B542-0705CD0F2892}"/>
              </a:ext>
            </a:extLst>
          </p:cNvPr>
          <p:cNvSpPr>
            <a:spLocks noGrp="1"/>
          </p:cNvSpPr>
          <p:nvPr>
            <p:ph type="sldNum" sz="quarter" idx="5"/>
          </p:nvPr>
        </p:nvSpPr>
        <p:spPr>
          <a:noFill/>
        </p:spPr>
        <p:txBody>
          <a:bodyPr/>
          <a:lstStyle>
            <a:lvl1pPr defTabSz="954088">
              <a:defRPr>
                <a:solidFill>
                  <a:schemeClr val="tx1"/>
                </a:solidFill>
                <a:latin typeface="Arial" panose="020B0604020202020204" pitchFamily="34" charset="0"/>
                <a:cs typeface="Arial" panose="020B0604020202020204" pitchFamily="34" charset="0"/>
              </a:defRPr>
            </a:lvl1pPr>
            <a:lvl2pPr marL="742950" indent="-285750" defTabSz="954088">
              <a:defRPr>
                <a:solidFill>
                  <a:schemeClr val="tx1"/>
                </a:solidFill>
                <a:latin typeface="Arial" panose="020B0604020202020204" pitchFamily="34" charset="0"/>
                <a:cs typeface="Arial" panose="020B0604020202020204" pitchFamily="34" charset="0"/>
              </a:defRPr>
            </a:lvl2pPr>
            <a:lvl3pPr marL="1143000" indent="-228600" defTabSz="954088">
              <a:defRPr>
                <a:solidFill>
                  <a:schemeClr val="tx1"/>
                </a:solidFill>
                <a:latin typeface="Arial" panose="020B0604020202020204" pitchFamily="34" charset="0"/>
                <a:cs typeface="Arial" panose="020B0604020202020204" pitchFamily="34" charset="0"/>
              </a:defRPr>
            </a:lvl3pPr>
            <a:lvl4pPr marL="1600200" indent="-228600" defTabSz="954088">
              <a:defRPr>
                <a:solidFill>
                  <a:schemeClr val="tx1"/>
                </a:solidFill>
                <a:latin typeface="Arial" panose="020B0604020202020204" pitchFamily="34" charset="0"/>
                <a:cs typeface="Arial" panose="020B0604020202020204" pitchFamily="34" charset="0"/>
              </a:defRPr>
            </a:lvl4pPr>
            <a:lvl5pPr marL="2057400" indent="-228600" defTabSz="954088">
              <a:defRPr>
                <a:solidFill>
                  <a:schemeClr val="tx1"/>
                </a:solidFill>
                <a:latin typeface="Arial" panose="020B0604020202020204" pitchFamily="34" charset="0"/>
                <a:cs typeface="Arial" panose="020B0604020202020204" pitchFamily="34" charset="0"/>
              </a:defRPr>
            </a:lvl5pPr>
            <a:lvl6pPr marL="2514600" indent="-228600" defTabSz="9540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defTabSz="9540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defTabSz="9540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defTabSz="9540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322D27D8-0CBB-4D39-A28E-C77AE221F2DA}" type="slidenum">
              <a:rPr lang="en-GB" altLang="en-US" smtClean="0"/>
              <a:pPr/>
              <a:t>7</a:t>
            </a:fld>
            <a:endParaRPr lang="en-GB"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2B78C7-C328-4900-ABA9-D938DB10D0C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F7F4334E-A464-4048-9B5F-EB84F852DC1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057995E0-DA4F-4D24-8F02-766AC17ACDFD}"/>
              </a:ext>
            </a:extLst>
          </p:cNvPr>
          <p:cNvSpPr>
            <a:spLocks noGrp="1"/>
          </p:cNvSpPr>
          <p:nvPr>
            <p:ph type="dt" sz="half" idx="10"/>
          </p:nvPr>
        </p:nvSpPr>
        <p:spPr/>
        <p:txBody>
          <a:bodyPr/>
          <a:lstStyle/>
          <a:p>
            <a:fld id="{CD3627AC-DAE2-4FBE-A18F-4162FF2E4B4D}" type="datetimeFigureOut">
              <a:rPr lang="en-GB" smtClean="0"/>
              <a:t>03/03/2022</a:t>
            </a:fld>
            <a:endParaRPr lang="en-GB"/>
          </a:p>
        </p:txBody>
      </p:sp>
      <p:sp>
        <p:nvSpPr>
          <p:cNvPr id="5" name="Footer Placeholder 4">
            <a:extLst>
              <a:ext uri="{FF2B5EF4-FFF2-40B4-BE49-F238E27FC236}">
                <a16:creationId xmlns:a16="http://schemas.microsoft.com/office/drawing/2014/main" id="{CAE69603-BFA3-4418-8C19-E9FD19DD536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70725CD-45E9-4289-A12C-82DFF83750AB}"/>
              </a:ext>
            </a:extLst>
          </p:cNvPr>
          <p:cNvSpPr>
            <a:spLocks noGrp="1"/>
          </p:cNvSpPr>
          <p:nvPr>
            <p:ph type="sldNum" sz="quarter" idx="12"/>
          </p:nvPr>
        </p:nvSpPr>
        <p:spPr/>
        <p:txBody>
          <a:bodyPr/>
          <a:lstStyle/>
          <a:p>
            <a:fld id="{6A4E23E5-6299-44F6-B433-44744DE433E6}" type="slidenum">
              <a:rPr lang="en-GB" smtClean="0"/>
              <a:t>‹#›</a:t>
            </a:fld>
            <a:endParaRPr lang="en-GB"/>
          </a:p>
        </p:txBody>
      </p:sp>
    </p:spTree>
    <p:extLst>
      <p:ext uri="{BB962C8B-B14F-4D97-AF65-F5344CB8AC3E}">
        <p14:creationId xmlns:p14="http://schemas.microsoft.com/office/powerpoint/2010/main" val="16966715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89FFD7-8F86-4BCA-8FCA-0495A60AA3CA}"/>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9754E710-90BF-44B7-8463-28C24C4ECFE2}"/>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08FE5F2-D4DB-4107-B5B1-07E0C78F9CB9}"/>
              </a:ext>
            </a:extLst>
          </p:cNvPr>
          <p:cNvSpPr>
            <a:spLocks noGrp="1"/>
          </p:cNvSpPr>
          <p:nvPr>
            <p:ph type="dt" sz="half" idx="10"/>
          </p:nvPr>
        </p:nvSpPr>
        <p:spPr/>
        <p:txBody>
          <a:bodyPr/>
          <a:lstStyle/>
          <a:p>
            <a:fld id="{CD3627AC-DAE2-4FBE-A18F-4162FF2E4B4D}" type="datetimeFigureOut">
              <a:rPr lang="en-GB" smtClean="0"/>
              <a:t>03/03/2022</a:t>
            </a:fld>
            <a:endParaRPr lang="en-GB"/>
          </a:p>
        </p:txBody>
      </p:sp>
      <p:sp>
        <p:nvSpPr>
          <p:cNvPr id="5" name="Footer Placeholder 4">
            <a:extLst>
              <a:ext uri="{FF2B5EF4-FFF2-40B4-BE49-F238E27FC236}">
                <a16:creationId xmlns:a16="http://schemas.microsoft.com/office/drawing/2014/main" id="{B3E760B3-7E47-47BF-97E3-0CFDC12FC0C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E9AFCC3-BFD4-44E5-95CD-94850B15ACFA}"/>
              </a:ext>
            </a:extLst>
          </p:cNvPr>
          <p:cNvSpPr>
            <a:spLocks noGrp="1"/>
          </p:cNvSpPr>
          <p:nvPr>
            <p:ph type="sldNum" sz="quarter" idx="12"/>
          </p:nvPr>
        </p:nvSpPr>
        <p:spPr/>
        <p:txBody>
          <a:bodyPr/>
          <a:lstStyle/>
          <a:p>
            <a:fld id="{6A4E23E5-6299-44F6-B433-44744DE433E6}" type="slidenum">
              <a:rPr lang="en-GB" smtClean="0"/>
              <a:t>‹#›</a:t>
            </a:fld>
            <a:endParaRPr lang="en-GB"/>
          </a:p>
        </p:txBody>
      </p:sp>
    </p:spTree>
    <p:extLst>
      <p:ext uri="{BB962C8B-B14F-4D97-AF65-F5344CB8AC3E}">
        <p14:creationId xmlns:p14="http://schemas.microsoft.com/office/powerpoint/2010/main" val="28481817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CC8DE66-50BE-4208-9D2F-882592DDCCE1}"/>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C439F06-F499-4229-930E-61947E58E22C}"/>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6D38C98-9192-4C06-B3F3-21C96F10AAFF}"/>
              </a:ext>
            </a:extLst>
          </p:cNvPr>
          <p:cNvSpPr>
            <a:spLocks noGrp="1"/>
          </p:cNvSpPr>
          <p:nvPr>
            <p:ph type="dt" sz="half" idx="10"/>
          </p:nvPr>
        </p:nvSpPr>
        <p:spPr/>
        <p:txBody>
          <a:bodyPr/>
          <a:lstStyle/>
          <a:p>
            <a:fld id="{CD3627AC-DAE2-4FBE-A18F-4162FF2E4B4D}" type="datetimeFigureOut">
              <a:rPr lang="en-GB" smtClean="0"/>
              <a:t>03/03/2022</a:t>
            </a:fld>
            <a:endParaRPr lang="en-GB"/>
          </a:p>
        </p:txBody>
      </p:sp>
      <p:sp>
        <p:nvSpPr>
          <p:cNvPr id="5" name="Footer Placeholder 4">
            <a:extLst>
              <a:ext uri="{FF2B5EF4-FFF2-40B4-BE49-F238E27FC236}">
                <a16:creationId xmlns:a16="http://schemas.microsoft.com/office/drawing/2014/main" id="{E7792616-1FA5-468C-8CB0-28E273E2B77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E5CC7C2-C134-47BE-B23E-F41B6F009625}"/>
              </a:ext>
            </a:extLst>
          </p:cNvPr>
          <p:cNvSpPr>
            <a:spLocks noGrp="1"/>
          </p:cNvSpPr>
          <p:nvPr>
            <p:ph type="sldNum" sz="quarter" idx="12"/>
          </p:nvPr>
        </p:nvSpPr>
        <p:spPr/>
        <p:txBody>
          <a:bodyPr/>
          <a:lstStyle/>
          <a:p>
            <a:fld id="{6A4E23E5-6299-44F6-B433-44744DE433E6}" type="slidenum">
              <a:rPr lang="en-GB" smtClean="0"/>
              <a:t>‹#›</a:t>
            </a:fld>
            <a:endParaRPr lang="en-GB"/>
          </a:p>
        </p:txBody>
      </p:sp>
    </p:spTree>
    <p:extLst>
      <p:ext uri="{BB962C8B-B14F-4D97-AF65-F5344CB8AC3E}">
        <p14:creationId xmlns:p14="http://schemas.microsoft.com/office/powerpoint/2010/main" val="32633472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F17755-9A98-4DED-B703-BF368F6F47F7}"/>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DD2A1354-0CD9-4EDA-9DE9-1E3539175295}"/>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3D924BC-F00E-412F-A784-DF606501088D}"/>
              </a:ext>
            </a:extLst>
          </p:cNvPr>
          <p:cNvSpPr>
            <a:spLocks noGrp="1"/>
          </p:cNvSpPr>
          <p:nvPr>
            <p:ph type="dt" sz="half" idx="10"/>
          </p:nvPr>
        </p:nvSpPr>
        <p:spPr/>
        <p:txBody>
          <a:bodyPr/>
          <a:lstStyle/>
          <a:p>
            <a:fld id="{CD3627AC-DAE2-4FBE-A18F-4162FF2E4B4D}" type="datetimeFigureOut">
              <a:rPr lang="en-GB" smtClean="0"/>
              <a:t>03/03/2022</a:t>
            </a:fld>
            <a:endParaRPr lang="en-GB"/>
          </a:p>
        </p:txBody>
      </p:sp>
      <p:sp>
        <p:nvSpPr>
          <p:cNvPr id="5" name="Footer Placeholder 4">
            <a:extLst>
              <a:ext uri="{FF2B5EF4-FFF2-40B4-BE49-F238E27FC236}">
                <a16:creationId xmlns:a16="http://schemas.microsoft.com/office/drawing/2014/main" id="{A984CB50-05F9-4209-8321-88D27B59A8E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DABECD7-55C4-47EC-87B6-8B7408C56585}"/>
              </a:ext>
            </a:extLst>
          </p:cNvPr>
          <p:cNvSpPr>
            <a:spLocks noGrp="1"/>
          </p:cNvSpPr>
          <p:nvPr>
            <p:ph type="sldNum" sz="quarter" idx="12"/>
          </p:nvPr>
        </p:nvSpPr>
        <p:spPr/>
        <p:txBody>
          <a:bodyPr/>
          <a:lstStyle/>
          <a:p>
            <a:fld id="{6A4E23E5-6299-44F6-B433-44744DE433E6}" type="slidenum">
              <a:rPr lang="en-GB" smtClean="0"/>
              <a:t>‹#›</a:t>
            </a:fld>
            <a:endParaRPr lang="en-GB"/>
          </a:p>
        </p:txBody>
      </p:sp>
    </p:spTree>
    <p:extLst>
      <p:ext uri="{BB962C8B-B14F-4D97-AF65-F5344CB8AC3E}">
        <p14:creationId xmlns:p14="http://schemas.microsoft.com/office/powerpoint/2010/main" val="31311816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674925-D0C7-4489-9651-5B14677924B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3E90C704-0D50-48EE-82EC-FB014FD8440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9F122B39-CF91-4524-B17C-A14BE09700BA}"/>
              </a:ext>
            </a:extLst>
          </p:cNvPr>
          <p:cNvSpPr>
            <a:spLocks noGrp="1"/>
          </p:cNvSpPr>
          <p:nvPr>
            <p:ph type="dt" sz="half" idx="10"/>
          </p:nvPr>
        </p:nvSpPr>
        <p:spPr/>
        <p:txBody>
          <a:bodyPr/>
          <a:lstStyle/>
          <a:p>
            <a:fld id="{CD3627AC-DAE2-4FBE-A18F-4162FF2E4B4D}" type="datetimeFigureOut">
              <a:rPr lang="en-GB" smtClean="0"/>
              <a:t>03/03/2022</a:t>
            </a:fld>
            <a:endParaRPr lang="en-GB"/>
          </a:p>
        </p:txBody>
      </p:sp>
      <p:sp>
        <p:nvSpPr>
          <p:cNvPr id="5" name="Footer Placeholder 4">
            <a:extLst>
              <a:ext uri="{FF2B5EF4-FFF2-40B4-BE49-F238E27FC236}">
                <a16:creationId xmlns:a16="http://schemas.microsoft.com/office/drawing/2014/main" id="{570096C3-D79F-4813-B83E-38F9F147CAC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6F26DCC-D98F-486C-BFAF-AEDF196241B3}"/>
              </a:ext>
            </a:extLst>
          </p:cNvPr>
          <p:cNvSpPr>
            <a:spLocks noGrp="1"/>
          </p:cNvSpPr>
          <p:nvPr>
            <p:ph type="sldNum" sz="quarter" idx="12"/>
          </p:nvPr>
        </p:nvSpPr>
        <p:spPr/>
        <p:txBody>
          <a:bodyPr/>
          <a:lstStyle/>
          <a:p>
            <a:fld id="{6A4E23E5-6299-44F6-B433-44744DE433E6}" type="slidenum">
              <a:rPr lang="en-GB" smtClean="0"/>
              <a:t>‹#›</a:t>
            </a:fld>
            <a:endParaRPr lang="en-GB"/>
          </a:p>
        </p:txBody>
      </p:sp>
    </p:spTree>
    <p:extLst>
      <p:ext uri="{BB962C8B-B14F-4D97-AF65-F5344CB8AC3E}">
        <p14:creationId xmlns:p14="http://schemas.microsoft.com/office/powerpoint/2010/main" val="5482655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207AA2-4ECB-48E0-BD37-9515C0118655}"/>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9F44BC96-A16E-4C50-9EBD-87647E77F313}"/>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D5192664-0999-4EF4-916E-C970674A0A6F}"/>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B91AAF1C-20DC-4819-85FC-ECB9B1B1095F}"/>
              </a:ext>
            </a:extLst>
          </p:cNvPr>
          <p:cNvSpPr>
            <a:spLocks noGrp="1"/>
          </p:cNvSpPr>
          <p:nvPr>
            <p:ph type="dt" sz="half" idx="10"/>
          </p:nvPr>
        </p:nvSpPr>
        <p:spPr/>
        <p:txBody>
          <a:bodyPr/>
          <a:lstStyle/>
          <a:p>
            <a:fld id="{CD3627AC-DAE2-4FBE-A18F-4162FF2E4B4D}" type="datetimeFigureOut">
              <a:rPr lang="en-GB" smtClean="0"/>
              <a:t>03/03/2022</a:t>
            </a:fld>
            <a:endParaRPr lang="en-GB"/>
          </a:p>
        </p:txBody>
      </p:sp>
      <p:sp>
        <p:nvSpPr>
          <p:cNvPr id="6" name="Footer Placeholder 5">
            <a:extLst>
              <a:ext uri="{FF2B5EF4-FFF2-40B4-BE49-F238E27FC236}">
                <a16:creationId xmlns:a16="http://schemas.microsoft.com/office/drawing/2014/main" id="{224EBE21-B10E-4737-86B5-7616482B84B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960432B-75FE-455E-B1E2-F0E3014F7DE8}"/>
              </a:ext>
            </a:extLst>
          </p:cNvPr>
          <p:cNvSpPr>
            <a:spLocks noGrp="1"/>
          </p:cNvSpPr>
          <p:nvPr>
            <p:ph type="sldNum" sz="quarter" idx="12"/>
          </p:nvPr>
        </p:nvSpPr>
        <p:spPr/>
        <p:txBody>
          <a:bodyPr/>
          <a:lstStyle/>
          <a:p>
            <a:fld id="{6A4E23E5-6299-44F6-B433-44744DE433E6}" type="slidenum">
              <a:rPr lang="en-GB" smtClean="0"/>
              <a:t>‹#›</a:t>
            </a:fld>
            <a:endParaRPr lang="en-GB"/>
          </a:p>
        </p:txBody>
      </p:sp>
    </p:spTree>
    <p:extLst>
      <p:ext uri="{BB962C8B-B14F-4D97-AF65-F5344CB8AC3E}">
        <p14:creationId xmlns:p14="http://schemas.microsoft.com/office/powerpoint/2010/main" val="6452919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F89E22-95B8-43F2-B338-533732C95065}"/>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D097D738-6C51-4B69-A381-277087C4AD8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10ADD398-41CE-4556-93AE-14B7FBBCE8E0}"/>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34F94973-65BF-4BDD-89C7-44AC8F97749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05D18F98-80E0-4CE1-90B6-774A1EE1D248}"/>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E256169F-2EFF-4355-A18F-423FEEAA221E}"/>
              </a:ext>
            </a:extLst>
          </p:cNvPr>
          <p:cNvSpPr>
            <a:spLocks noGrp="1"/>
          </p:cNvSpPr>
          <p:nvPr>
            <p:ph type="dt" sz="half" idx="10"/>
          </p:nvPr>
        </p:nvSpPr>
        <p:spPr/>
        <p:txBody>
          <a:bodyPr/>
          <a:lstStyle/>
          <a:p>
            <a:fld id="{CD3627AC-DAE2-4FBE-A18F-4162FF2E4B4D}" type="datetimeFigureOut">
              <a:rPr lang="en-GB" smtClean="0"/>
              <a:t>03/03/2022</a:t>
            </a:fld>
            <a:endParaRPr lang="en-GB"/>
          </a:p>
        </p:txBody>
      </p:sp>
      <p:sp>
        <p:nvSpPr>
          <p:cNvPr id="8" name="Footer Placeholder 7">
            <a:extLst>
              <a:ext uri="{FF2B5EF4-FFF2-40B4-BE49-F238E27FC236}">
                <a16:creationId xmlns:a16="http://schemas.microsoft.com/office/drawing/2014/main" id="{42C62F95-8B1B-4A8B-B732-A2BD7043C051}"/>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D1AB5D1D-192C-4FF2-B10B-9D4B33817639}"/>
              </a:ext>
            </a:extLst>
          </p:cNvPr>
          <p:cNvSpPr>
            <a:spLocks noGrp="1"/>
          </p:cNvSpPr>
          <p:nvPr>
            <p:ph type="sldNum" sz="quarter" idx="12"/>
          </p:nvPr>
        </p:nvSpPr>
        <p:spPr/>
        <p:txBody>
          <a:bodyPr/>
          <a:lstStyle/>
          <a:p>
            <a:fld id="{6A4E23E5-6299-44F6-B433-44744DE433E6}" type="slidenum">
              <a:rPr lang="en-GB" smtClean="0"/>
              <a:t>‹#›</a:t>
            </a:fld>
            <a:endParaRPr lang="en-GB"/>
          </a:p>
        </p:txBody>
      </p:sp>
    </p:spTree>
    <p:extLst>
      <p:ext uri="{BB962C8B-B14F-4D97-AF65-F5344CB8AC3E}">
        <p14:creationId xmlns:p14="http://schemas.microsoft.com/office/powerpoint/2010/main" val="28795582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F7FB06-C770-47E6-B339-903B03B657F6}"/>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C50968C9-A4B0-46DE-A35C-7E06E0DE3CA8}"/>
              </a:ext>
            </a:extLst>
          </p:cNvPr>
          <p:cNvSpPr>
            <a:spLocks noGrp="1"/>
          </p:cNvSpPr>
          <p:nvPr>
            <p:ph type="dt" sz="half" idx="10"/>
          </p:nvPr>
        </p:nvSpPr>
        <p:spPr/>
        <p:txBody>
          <a:bodyPr/>
          <a:lstStyle/>
          <a:p>
            <a:fld id="{CD3627AC-DAE2-4FBE-A18F-4162FF2E4B4D}" type="datetimeFigureOut">
              <a:rPr lang="en-GB" smtClean="0"/>
              <a:t>03/03/2022</a:t>
            </a:fld>
            <a:endParaRPr lang="en-GB"/>
          </a:p>
        </p:txBody>
      </p:sp>
      <p:sp>
        <p:nvSpPr>
          <p:cNvPr id="4" name="Footer Placeholder 3">
            <a:extLst>
              <a:ext uri="{FF2B5EF4-FFF2-40B4-BE49-F238E27FC236}">
                <a16:creationId xmlns:a16="http://schemas.microsoft.com/office/drawing/2014/main" id="{5A975A2A-FAA8-4892-B363-E8CD6D3790DE}"/>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20218279-D288-4748-8248-59266C6983F0}"/>
              </a:ext>
            </a:extLst>
          </p:cNvPr>
          <p:cNvSpPr>
            <a:spLocks noGrp="1"/>
          </p:cNvSpPr>
          <p:nvPr>
            <p:ph type="sldNum" sz="quarter" idx="12"/>
          </p:nvPr>
        </p:nvSpPr>
        <p:spPr/>
        <p:txBody>
          <a:bodyPr/>
          <a:lstStyle/>
          <a:p>
            <a:fld id="{6A4E23E5-6299-44F6-B433-44744DE433E6}" type="slidenum">
              <a:rPr lang="en-GB" smtClean="0"/>
              <a:t>‹#›</a:t>
            </a:fld>
            <a:endParaRPr lang="en-GB"/>
          </a:p>
        </p:txBody>
      </p:sp>
    </p:spTree>
    <p:extLst>
      <p:ext uri="{BB962C8B-B14F-4D97-AF65-F5344CB8AC3E}">
        <p14:creationId xmlns:p14="http://schemas.microsoft.com/office/powerpoint/2010/main" val="9191853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0E3EF42-657C-40FF-A5EE-81BB7F072F31}"/>
              </a:ext>
            </a:extLst>
          </p:cNvPr>
          <p:cNvSpPr>
            <a:spLocks noGrp="1"/>
          </p:cNvSpPr>
          <p:nvPr>
            <p:ph type="dt" sz="half" idx="10"/>
          </p:nvPr>
        </p:nvSpPr>
        <p:spPr/>
        <p:txBody>
          <a:bodyPr/>
          <a:lstStyle/>
          <a:p>
            <a:fld id="{CD3627AC-DAE2-4FBE-A18F-4162FF2E4B4D}" type="datetimeFigureOut">
              <a:rPr lang="en-GB" smtClean="0"/>
              <a:t>03/03/2022</a:t>
            </a:fld>
            <a:endParaRPr lang="en-GB"/>
          </a:p>
        </p:txBody>
      </p:sp>
      <p:sp>
        <p:nvSpPr>
          <p:cNvPr id="3" name="Footer Placeholder 2">
            <a:extLst>
              <a:ext uri="{FF2B5EF4-FFF2-40B4-BE49-F238E27FC236}">
                <a16:creationId xmlns:a16="http://schemas.microsoft.com/office/drawing/2014/main" id="{0E025443-2386-44B2-B7A9-84E77E1BB456}"/>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92BA7089-9AE7-40AB-9005-4E81F0870796}"/>
              </a:ext>
            </a:extLst>
          </p:cNvPr>
          <p:cNvSpPr>
            <a:spLocks noGrp="1"/>
          </p:cNvSpPr>
          <p:nvPr>
            <p:ph type="sldNum" sz="quarter" idx="12"/>
          </p:nvPr>
        </p:nvSpPr>
        <p:spPr/>
        <p:txBody>
          <a:bodyPr/>
          <a:lstStyle/>
          <a:p>
            <a:fld id="{6A4E23E5-6299-44F6-B433-44744DE433E6}" type="slidenum">
              <a:rPr lang="en-GB" smtClean="0"/>
              <a:t>‹#›</a:t>
            </a:fld>
            <a:endParaRPr lang="en-GB"/>
          </a:p>
        </p:txBody>
      </p:sp>
    </p:spTree>
    <p:extLst>
      <p:ext uri="{BB962C8B-B14F-4D97-AF65-F5344CB8AC3E}">
        <p14:creationId xmlns:p14="http://schemas.microsoft.com/office/powerpoint/2010/main" val="34313349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9A96BF-2F54-4DDF-A2D1-AF0C149C44C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45D9CDCF-E6AB-4277-9DB3-6B349170FB8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E8B3CDA5-0D6F-4F7B-957D-3ACCE86134F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DB6D09B2-B959-4C90-9695-EE2F09E4211E}"/>
              </a:ext>
            </a:extLst>
          </p:cNvPr>
          <p:cNvSpPr>
            <a:spLocks noGrp="1"/>
          </p:cNvSpPr>
          <p:nvPr>
            <p:ph type="dt" sz="half" idx="10"/>
          </p:nvPr>
        </p:nvSpPr>
        <p:spPr/>
        <p:txBody>
          <a:bodyPr/>
          <a:lstStyle/>
          <a:p>
            <a:fld id="{CD3627AC-DAE2-4FBE-A18F-4162FF2E4B4D}" type="datetimeFigureOut">
              <a:rPr lang="en-GB" smtClean="0"/>
              <a:t>03/03/2022</a:t>
            </a:fld>
            <a:endParaRPr lang="en-GB"/>
          </a:p>
        </p:txBody>
      </p:sp>
      <p:sp>
        <p:nvSpPr>
          <p:cNvPr id="6" name="Footer Placeholder 5">
            <a:extLst>
              <a:ext uri="{FF2B5EF4-FFF2-40B4-BE49-F238E27FC236}">
                <a16:creationId xmlns:a16="http://schemas.microsoft.com/office/drawing/2014/main" id="{1EAD5BA8-B99D-4772-8F53-E13E9A8245B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DBA213E-30DF-475D-83A9-79598D794BD4}"/>
              </a:ext>
            </a:extLst>
          </p:cNvPr>
          <p:cNvSpPr>
            <a:spLocks noGrp="1"/>
          </p:cNvSpPr>
          <p:nvPr>
            <p:ph type="sldNum" sz="quarter" idx="12"/>
          </p:nvPr>
        </p:nvSpPr>
        <p:spPr/>
        <p:txBody>
          <a:bodyPr/>
          <a:lstStyle/>
          <a:p>
            <a:fld id="{6A4E23E5-6299-44F6-B433-44744DE433E6}" type="slidenum">
              <a:rPr lang="en-GB" smtClean="0"/>
              <a:t>‹#›</a:t>
            </a:fld>
            <a:endParaRPr lang="en-GB"/>
          </a:p>
        </p:txBody>
      </p:sp>
    </p:spTree>
    <p:extLst>
      <p:ext uri="{BB962C8B-B14F-4D97-AF65-F5344CB8AC3E}">
        <p14:creationId xmlns:p14="http://schemas.microsoft.com/office/powerpoint/2010/main" val="29831327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F1F8AA-D490-4B12-995B-A79570AC8F7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9D05E860-C969-4A13-BF64-51CD8B73257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GB"/>
          </a:p>
        </p:txBody>
      </p:sp>
      <p:sp>
        <p:nvSpPr>
          <p:cNvPr id="4" name="Text Placeholder 3">
            <a:extLst>
              <a:ext uri="{FF2B5EF4-FFF2-40B4-BE49-F238E27FC236}">
                <a16:creationId xmlns:a16="http://schemas.microsoft.com/office/drawing/2014/main" id="{F755719B-D1E2-42CF-8964-A81BF835311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4B9F14F3-6D1F-45D3-87AB-8A5C5D4223DE}"/>
              </a:ext>
            </a:extLst>
          </p:cNvPr>
          <p:cNvSpPr>
            <a:spLocks noGrp="1"/>
          </p:cNvSpPr>
          <p:nvPr>
            <p:ph type="dt" sz="half" idx="10"/>
          </p:nvPr>
        </p:nvSpPr>
        <p:spPr/>
        <p:txBody>
          <a:bodyPr/>
          <a:lstStyle/>
          <a:p>
            <a:fld id="{CD3627AC-DAE2-4FBE-A18F-4162FF2E4B4D}" type="datetimeFigureOut">
              <a:rPr lang="en-GB" smtClean="0"/>
              <a:t>03/03/2022</a:t>
            </a:fld>
            <a:endParaRPr lang="en-GB"/>
          </a:p>
        </p:txBody>
      </p:sp>
      <p:sp>
        <p:nvSpPr>
          <p:cNvPr id="6" name="Footer Placeholder 5">
            <a:extLst>
              <a:ext uri="{FF2B5EF4-FFF2-40B4-BE49-F238E27FC236}">
                <a16:creationId xmlns:a16="http://schemas.microsoft.com/office/drawing/2014/main" id="{59C000ED-7559-4C5E-8767-F52D5AA6B72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A7EE3DB-AC7F-44D0-99EF-477E141CE1A1}"/>
              </a:ext>
            </a:extLst>
          </p:cNvPr>
          <p:cNvSpPr>
            <a:spLocks noGrp="1"/>
          </p:cNvSpPr>
          <p:nvPr>
            <p:ph type="sldNum" sz="quarter" idx="12"/>
          </p:nvPr>
        </p:nvSpPr>
        <p:spPr/>
        <p:txBody>
          <a:bodyPr/>
          <a:lstStyle/>
          <a:p>
            <a:fld id="{6A4E23E5-6299-44F6-B433-44744DE433E6}" type="slidenum">
              <a:rPr lang="en-GB" smtClean="0"/>
              <a:t>‹#›</a:t>
            </a:fld>
            <a:endParaRPr lang="en-GB"/>
          </a:p>
        </p:txBody>
      </p:sp>
    </p:spTree>
    <p:extLst>
      <p:ext uri="{BB962C8B-B14F-4D97-AF65-F5344CB8AC3E}">
        <p14:creationId xmlns:p14="http://schemas.microsoft.com/office/powerpoint/2010/main" val="33488497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C4D6DD0-CC87-474E-A861-673951F567A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CA804518-0C6E-4EC4-8B95-C1452EA72F7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a:extLst>
              <a:ext uri="{FF2B5EF4-FFF2-40B4-BE49-F238E27FC236}">
                <a16:creationId xmlns:a16="http://schemas.microsoft.com/office/drawing/2014/main" id="{AEA5B24E-404E-4DAF-A922-E9CFC9E43E4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D3627AC-DAE2-4FBE-A18F-4162FF2E4B4D}" type="datetimeFigureOut">
              <a:rPr lang="en-GB" smtClean="0"/>
              <a:t>03/03/2022</a:t>
            </a:fld>
            <a:endParaRPr lang="en-GB"/>
          </a:p>
        </p:txBody>
      </p:sp>
      <p:sp>
        <p:nvSpPr>
          <p:cNvPr id="5" name="Footer Placeholder 4">
            <a:extLst>
              <a:ext uri="{FF2B5EF4-FFF2-40B4-BE49-F238E27FC236}">
                <a16:creationId xmlns:a16="http://schemas.microsoft.com/office/drawing/2014/main" id="{A0D1D404-E093-4C71-BA29-F0B17DA2B0B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46EB8E35-CC12-421B-941D-C9209EBD0F7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A4E23E5-6299-44F6-B433-44744DE433E6}" type="slidenum">
              <a:rPr lang="en-GB" smtClean="0"/>
              <a:t>‹#›</a:t>
            </a:fld>
            <a:endParaRPr lang="en-GB"/>
          </a:p>
        </p:txBody>
      </p:sp>
      <p:sp>
        <p:nvSpPr>
          <p:cNvPr id="7" name="Rectangle 6">
            <a:extLst>
              <a:ext uri="{FF2B5EF4-FFF2-40B4-BE49-F238E27FC236}">
                <a16:creationId xmlns:a16="http://schemas.microsoft.com/office/drawing/2014/main" id="{644FA8A9-D402-412A-B14C-AAB3C45F42BE}"/>
              </a:ext>
            </a:extLst>
          </p:cNvPr>
          <p:cNvSpPr/>
          <p:nvPr userDrawn="1"/>
        </p:nvSpPr>
        <p:spPr>
          <a:xfrm>
            <a:off x="1" y="0"/>
            <a:ext cx="4038600" cy="2612571"/>
          </a:xfrm>
          <a:prstGeom prst="rect">
            <a:avLst/>
          </a:prstGeom>
          <a:blipFill dpi="0" rotWithShape="1">
            <a:blip r:embed="rId13">
              <a:extLs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Rectangle 7">
            <a:extLst>
              <a:ext uri="{FF2B5EF4-FFF2-40B4-BE49-F238E27FC236}">
                <a16:creationId xmlns:a16="http://schemas.microsoft.com/office/drawing/2014/main" id="{39E76C89-55B4-48DC-B8B9-435ED1E8AA35}"/>
              </a:ext>
            </a:extLst>
          </p:cNvPr>
          <p:cNvSpPr/>
          <p:nvPr userDrawn="1"/>
        </p:nvSpPr>
        <p:spPr>
          <a:xfrm>
            <a:off x="10069033" y="4376"/>
            <a:ext cx="2122967" cy="459647"/>
          </a:xfrm>
          <a:prstGeom prst="rect">
            <a:avLst/>
          </a:prstGeom>
          <a:blipFill dpi="0" rotWithShape="1">
            <a:blip r:embed="rId14">
              <a:extLs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325174319"/>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explorify.uk/en/activities/odd-one-out/friends-of-flowers"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hyperlink" Target="https://www.nhm.ac.uk/discover/how-to-grow-a-better-lawn-for-wildlife.html" TargetMode="External"/><Relationship Id="rId3" Type="http://schemas.openxmlformats.org/officeDocument/2006/relationships/hyperlink" Target="https://www.edenproject.com/eden-story/our-ethos/national-wildflower-centre" TargetMode="External"/><Relationship Id="rId7" Type="http://schemas.openxmlformats.org/officeDocument/2006/relationships/hyperlink" Target="https://www.wildflower.co.uk/wildflower-advice/why-are-wildflowers-important#:~:text=Wildflowers%20provide%20pollinators%20and%20insects,beneficial%20during%20the%20winter%20also" TargetMode="External"/><Relationship Id="rId2" Type="http://schemas.openxmlformats.org/officeDocument/2006/relationships/hyperlink" Target="https://www.edenproject.com/learn/for-everyone/how-to-create-a-wildflower-meadow-in-your-garden" TargetMode="External"/><Relationship Id="rId1" Type="http://schemas.openxmlformats.org/officeDocument/2006/relationships/slideLayout" Target="../slideLayouts/slideLayout2.xml"/><Relationship Id="rId6" Type="http://schemas.openxmlformats.org/officeDocument/2006/relationships/hyperlink" Target="https://www.kew.org/read-and-watch/meadows-matter" TargetMode="External"/><Relationship Id="rId5" Type="http://schemas.openxmlformats.org/officeDocument/2006/relationships/hyperlink" Target="https://www.wildlifetrusts.org/actions/how-grow-wild-patch" TargetMode="External"/><Relationship Id="rId4" Type="http://schemas.openxmlformats.org/officeDocument/2006/relationships/hyperlink" Target="https://plantlife.love-wildflowers.org.uk/wildflower_garden/how_to_grow_a_wildflower_meadow/"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81FF3D-86A2-469A-A339-24930B7FCE00}"/>
              </a:ext>
            </a:extLst>
          </p:cNvPr>
          <p:cNvSpPr>
            <a:spLocks noGrp="1"/>
          </p:cNvSpPr>
          <p:nvPr>
            <p:ph type="title"/>
          </p:nvPr>
        </p:nvSpPr>
        <p:spPr>
          <a:xfrm>
            <a:off x="838200" y="71629"/>
            <a:ext cx="10515600" cy="1325563"/>
          </a:xfrm>
        </p:spPr>
        <p:txBody>
          <a:bodyPr/>
          <a:lstStyle/>
          <a:p>
            <a:pPr algn="ctr"/>
            <a:r>
              <a:rPr lang="en-GB" altLang="en-US" b="1" dirty="0">
                <a:latin typeface="+mn-lt"/>
              </a:rPr>
              <a:t>Paradise Pastures - An ‘Invisible World’</a:t>
            </a:r>
            <a:endParaRPr lang="en-GB" dirty="0">
              <a:latin typeface="+mn-lt"/>
            </a:endParaRPr>
          </a:p>
        </p:txBody>
      </p:sp>
      <p:pic>
        <p:nvPicPr>
          <p:cNvPr id="1026" name="Picture 2" descr="Wildflower field">
            <a:extLst>
              <a:ext uri="{FF2B5EF4-FFF2-40B4-BE49-F238E27FC236}">
                <a16:creationId xmlns:a16="http://schemas.microsoft.com/office/drawing/2014/main" id="{493D532E-4AED-441F-BC08-16A73BCB118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49287" y="1354122"/>
            <a:ext cx="9056308" cy="509568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659875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34690D-878B-4A2B-8D51-294CF4F1A513}"/>
              </a:ext>
            </a:extLst>
          </p:cNvPr>
          <p:cNvSpPr>
            <a:spLocks noGrp="1"/>
          </p:cNvSpPr>
          <p:nvPr>
            <p:ph type="title"/>
          </p:nvPr>
        </p:nvSpPr>
        <p:spPr>
          <a:xfrm>
            <a:off x="300037" y="1137678"/>
            <a:ext cx="6418815" cy="636526"/>
          </a:xfrm>
        </p:spPr>
        <p:txBody>
          <a:bodyPr>
            <a:normAutofit fontScale="90000"/>
          </a:bodyPr>
          <a:lstStyle/>
          <a:p>
            <a:r>
              <a:rPr lang="en-GB" b="1" dirty="0">
                <a:latin typeface="+mn-lt"/>
              </a:rPr>
              <a:t>Outcomes for today’s lesson:</a:t>
            </a:r>
          </a:p>
        </p:txBody>
      </p:sp>
      <p:sp>
        <p:nvSpPr>
          <p:cNvPr id="3" name="Content Placeholder 2">
            <a:extLst>
              <a:ext uri="{FF2B5EF4-FFF2-40B4-BE49-F238E27FC236}">
                <a16:creationId xmlns:a16="http://schemas.microsoft.com/office/drawing/2014/main" id="{96089DB6-0388-4D8B-8109-69A77CCE1397}"/>
              </a:ext>
            </a:extLst>
          </p:cNvPr>
          <p:cNvSpPr>
            <a:spLocks noGrp="1"/>
          </p:cNvSpPr>
          <p:nvPr>
            <p:ph idx="1"/>
          </p:nvPr>
        </p:nvSpPr>
        <p:spPr>
          <a:xfrm>
            <a:off x="300037" y="2174829"/>
            <a:ext cx="7656431" cy="4351338"/>
          </a:xfrm>
        </p:spPr>
        <p:txBody>
          <a:bodyPr>
            <a:normAutofit/>
          </a:bodyPr>
          <a:lstStyle/>
          <a:p>
            <a:pPr lvl="0"/>
            <a:r>
              <a:rPr lang="en-GB" dirty="0"/>
              <a:t>Use the internet to research what Paradise Pastures could become with a little help from the Justsos.</a:t>
            </a:r>
          </a:p>
          <a:p>
            <a:pPr lvl="0"/>
            <a:endParaRPr lang="en-GB" dirty="0"/>
          </a:p>
          <a:p>
            <a:pPr lvl="0"/>
            <a:r>
              <a:rPr lang="en-GB" dirty="0"/>
              <a:t>Describe some of the benefits of growing Wildflower Meadows and find out how to create one.</a:t>
            </a:r>
          </a:p>
          <a:p>
            <a:pPr lvl="0"/>
            <a:endParaRPr lang="en-GB" dirty="0"/>
          </a:p>
          <a:p>
            <a:pPr lvl="0"/>
            <a:endParaRPr lang="en-GB" dirty="0"/>
          </a:p>
          <a:p>
            <a:pPr lvl="0"/>
            <a:endParaRPr lang="en-GB" dirty="0"/>
          </a:p>
          <a:p>
            <a:pPr lvl="0"/>
            <a:endParaRPr lang="en-GB" dirty="0"/>
          </a:p>
          <a:p>
            <a:pPr lvl="0"/>
            <a:endParaRPr lang="en-GB" dirty="0"/>
          </a:p>
          <a:p>
            <a:endParaRPr lang="en-GB" dirty="0"/>
          </a:p>
        </p:txBody>
      </p:sp>
      <p:pic>
        <p:nvPicPr>
          <p:cNvPr id="1026" name="Picture 2" descr="Eden Project wildflower seeds | Eden Project Shop">
            <a:extLst>
              <a:ext uri="{FF2B5EF4-FFF2-40B4-BE49-F238E27FC236}">
                <a16:creationId xmlns:a16="http://schemas.microsoft.com/office/drawing/2014/main" id="{56804264-C429-4E97-B105-7679CD1F343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52076" y="1219200"/>
            <a:ext cx="3739887" cy="271763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153879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a:extLst>
              <a:ext uri="{FF2B5EF4-FFF2-40B4-BE49-F238E27FC236}">
                <a16:creationId xmlns:a16="http://schemas.microsoft.com/office/drawing/2014/main" id="{CF35232D-89C7-4FDB-BF4A-DECDE9654E03}"/>
              </a:ext>
            </a:extLst>
          </p:cNvPr>
          <p:cNvSpPr>
            <a:spLocks noGrp="1"/>
          </p:cNvSpPr>
          <p:nvPr>
            <p:ph type="ctrTitle" sz="quarter"/>
          </p:nvPr>
        </p:nvSpPr>
        <p:spPr>
          <a:xfrm>
            <a:off x="1336193" y="587755"/>
            <a:ext cx="9278798" cy="1144587"/>
          </a:xfrm>
        </p:spPr>
        <p:txBody>
          <a:bodyPr/>
          <a:lstStyle/>
          <a:p>
            <a:pPr>
              <a:defRPr/>
            </a:pPr>
            <a:r>
              <a:rPr lang="en-GB" altLang="en-US" sz="3600" b="1" dirty="0">
                <a:latin typeface="Calibri" panose="020F0502020204030204" pitchFamily="34" charset="0"/>
              </a:rPr>
              <a:t>How does the Paradise Pastures Project Work?</a:t>
            </a:r>
          </a:p>
        </p:txBody>
      </p:sp>
      <p:sp>
        <p:nvSpPr>
          <p:cNvPr id="6147" name="Subtitle 2">
            <a:extLst>
              <a:ext uri="{FF2B5EF4-FFF2-40B4-BE49-F238E27FC236}">
                <a16:creationId xmlns:a16="http://schemas.microsoft.com/office/drawing/2014/main" id="{F4196881-DCDB-42B5-9373-32E191F516CF}"/>
              </a:ext>
            </a:extLst>
          </p:cNvPr>
          <p:cNvSpPr>
            <a:spLocks noGrp="1" noChangeArrowheads="1"/>
          </p:cNvSpPr>
          <p:nvPr>
            <p:ph type="subTitle" sz="quarter" idx="1"/>
          </p:nvPr>
        </p:nvSpPr>
        <p:spPr>
          <a:xfrm>
            <a:off x="1567898" y="2273990"/>
            <a:ext cx="8815388" cy="3887788"/>
          </a:xfrm>
        </p:spPr>
        <p:txBody>
          <a:bodyPr>
            <a:normAutofit/>
          </a:bodyPr>
          <a:lstStyle/>
          <a:p>
            <a:pPr marL="342900" indent="-342900" algn="l">
              <a:buFont typeface="Arial" panose="020B0604020202020204" pitchFamily="34" charset="0"/>
              <a:buChar char="•"/>
            </a:pPr>
            <a:r>
              <a:rPr lang="en-GB" dirty="0"/>
              <a:t>For the first few sessions we will be completing the challenges set by the ‘Whatifs’ - developing our practical science skills and exploring the nature (</a:t>
            </a:r>
            <a:r>
              <a:rPr lang="en-GB" dirty="0">
                <a:solidFill>
                  <a:srgbClr val="00B050"/>
                </a:solidFill>
              </a:rPr>
              <a:t>bio</a:t>
            </a:r>
            <a:r>
              <a:rPr lang="en-GB" dirty="0"/>
              <a:t>diversity) in our school grounds.</a:t>
            </a:r>
          </a:p>
          <a:p>
            <a:pPr marL="342900" indent="-342900" algn="l">
              <a:buFont typeface="Arial" panose="020B0604020202020204" pitchFamily="34" charset="0"/>
              <a:buChar char="•"/>
            </a:pPr>
            <a:endParaRPr lang="en-GB" dirty="0"/>
          </a:p>
          <a:p>
            <a:pPr marL="342900" lvl="0" indent="-342900" algn="l">
              <a:buFont typeface="Arial" panose="020B0604020202020204" pitchFamily="34" charset="0"/>
              <a:buChar char="•"/>
            </a:pPr>
            <a:r>
              <a:rPr lang="en-GB" dirty="0"/>
              <a:t>After that you will come up with your own scientific question to investigate based on something that has interested you, decide how best to answer that question and then plan and complete an investigation to in order to answer your question.</a:t>
            </a:r>
          </a:p>
          <a:p>
            <a:pPr marL="457200" indent="-457200" algn="l">
              <a:buFontTx/>
              <a:buChar char="•"/>
              <a:defRPr/>
            </a:pPr>
            <a:endParaRPr lang="en-GB" altLang="en-US" sz="2800" dirty="0">
              <a:latin typeface="Calibri" panose="020F0502020204030204" pitchFamily="34" charset="0"/>
              <a:cs typeface="Calibri" panose="020F050202020403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14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14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9D891C77-7184-40AA-9F10-304A8E439CAE}"/>
              </a:ext>
            </a:extLst>
          </p:cNvPr>
          <p:cNvSpPr/>
          <p:nvPr/>
        </p:nvSpPr>
        <p:spPr>
          <a:xfrm>
            <a:off x="516834" y="894733"/>
            <a:ext cx="11410123" cy="5487143"/>
          </a:xfrm>
          <a:prstGeom prst="rect">
            <a:avLst/>
          </a:prstGeom>
        </p:spPr>
        <p:txBody>
          <a:bodyPr wrap="square">
            <a:spAutoFit/>
          </a:bodyPr>
          <a:lstStyle/>
          <a:p>
            <a:pPr>
              <a:lnSpc>
                <a:spcPct val="115000"/>
              </a:lnSpc>
              <a:spcAft>
                <a:spcPts val="0"/>
              </a:spcAft>
            </a:pPr>
            <a:r>
              <a:rPr lang="en-GB" i="1" dirty="0">
                <a:latin typeface="Calibri" panose="020F0502020204030204" pitchFamily="34" charset="0"/>
                <a:ea typeface="Arial" panose="020B0604020202020204" pitchFamily="34" charset="0"/>
              </a:rPr>
              <a:t>We are the ‘Whatifs’. We enjoyed a peaceful, sleepy winter sheltered underneath the fallen leaves of autumn and have recently been enjoying the bright spring days. As we edge towards summer the plants here in Paradise Pastures have begun growing furiously in the longer, warm days. Life seemed like it couldn’t get better!</a:t>
            </a:r>
            <a:endParaRPr lang="en-GB" dirty="0">
              <a:latin typeface="Arial" panose="020B0604020202020204" pitchFamily="34" charset="0"/>
              <a:ea typeface="Arial" panose="020B0604020202020204" pitchFamily="34" charset="0"/>
            </a:endParaRPr>
          </a:p>
          <a:p>
            <a:pPr>
              <a:lnSpc>
                <a:spcPct val="115000"/>
              </a:lnSpc>
              <a:spcAft>
                <a:spcPts val="0"/>
              </a:spcAft>
            </a:pPr>
            <a:r>
              <a:rPr lang="en-GB" i="1" dirty="0">
                <a:latin typeface="Calibri" panose="020F0502020204030204" pitchFamily="34" charset="0"/>
                <a:ea typeface="Arial" panose="020B0604020202020204" pitchFamily="34" charset="0"/>
              </a:rPr>
              <a:t> </a:t>
            </a:r>
            <a:endParaRPr lang="en-GB" dirty="0">
              <a:latin typeface="Arial" panose="020B0604020202020204" pitchFamily="34" charset="0"/>
              <a:ea typeface="Arial" panose="020B0604020202020204" pitchFamily="34" charset="0"/>
            </a:endParaRPr>
          </a:p>
          <a:p>
            <a:pPr>
              <a:lnSpc>
                <a:spcPct val="115000"/>
              </a:lnSpc>
              <a:spcAft>
                <a:spcPts val="0"/>
              </a:spcAft>
            </a:pPr>
            <a:r>
              <a:rPr lang="en-GB" i="1" dirty="0">
                <a:latin typeface="Calibri" panose="020F0502020204030204" pitchFamily="34" charset="0"/>
                <a:ea typeface="Arial" panose="020B0604020202020204" pitchFamily="34" charset="0"/>
              </a:rPr>
              <a:t>However, we have received warning through the ‘Wood Wide Web’, that the ‘Justsos’ have been getting their strimmer ready and that a dreaded ‘mowing’ is just around the corner. The ‘Justsos’ are only trying to keep things tidy, but the problem is that they tend it like everything around the place to look ‘Justso’. However, we know that if they left Paradise Pastures alone to grow more wild then that would be good for the plants, animals and fungi. As in - ‘Whatif they just left it alone?’</a:t>
            </a:r>
            <a:endParaRPr lang="en-GB" dirty="0">
              <a:latin typeface="Arial" panose="020B0604020202020204" pitchFamily="34" charset="0"/>
              <a:ea typeface="Arial" panose="020B0604020202020204" pitchFamily="34" charset="0"/>
            </a:endParaRPr>
          </a:p>
          <a:p>
            <a:pPr>
              <a:lnSpc>
                <a:spcPct val="115000"/>
              </a:lnSpc>
              <a:spcAft>
                <a:spcPts val="0"/>
              </a:spcAft>
            </a:pPr>
            <a:r>
              <a:rPr lang="en-GB" i="1" dirty="0">
                <a:latin typeface="Calibri" panose="020F0502020204030204" pitchFamily="34" charset="0"/>
                <a:ea typeface="Arial" panose="020B0604020202020204" pitchFamily="34" charset="0"/>
              </a:rPr>
              <a:t> </a:t>
            </a:r>
            <a:endParaRPr lang="en-GB" dirty="0">
              <a:latin typeface="Arial" panose="020B0604020202020204" pitchFamily="34" charset="0"/>
              <a:ea typeface="Arial" panose="020B0604020202020204" pitchFamily="34" charset="0"/>
            </a:endParaRPr>
          </a:p>
          <a:p>
            <a:pPr>
              <a:lnSpc>
                <a:spcPct val="115000"/>
              </a:lnSpc>
              <a:spcAft>
                <a:spcPts val="0"/>
              </a:spcAft>
            </a:pPr>
            <a:r>
              <a:rPr lang="en-GB" i="1" dirty="0">
                <a:latin typeface="Calibri" panose="020F0502020204030204" pitchFamily="34" charset="0"/>
                <a:ea typeface="Arial" panose="020B0604020202020204" pitchFamily="34" charset="0"/>
              </a:rPr>
              <a:t>If only they could take a closer look! We need you to help us by helping them to see just how amazing and interesting our ‘Invisible World’ of Paradise Pastures is so that they can realise that the best way to help might actually be to let it grow a little wild! </a:t>
            </a:r>
            <a:endParaRPr lang="en-GB" dirty="0">
              <a:latin typeface="Arial" panose="020B0604020202020204" pitchFamily="34" charset="0"/>
              <a:ea typeface="Arial" panose="020B0604020202020204" pitchFamily="34" charset="0"/>
            </a:endParaRPr>
          </a:p>
          <a:p>
            <a:pPr>
              <a:lnSpc>
                <a:spcPct val="115000"/>
              </a:lnSpc>
              <a:spcAft>
                <a:spcPts val="0"/>
              </a:spcAft>
            </a:pPr>
            <a:r>
              <a:rPr lang="en-GB" i="1" dirty="0">
                <a:latin typeface="Calibri" panose="020F0502020204030204" pitchFamily="34" charset="0"/>
                <a:ea typeface="Arial" panose="020B0604020202020204" pitchFamily="34" charset="0"/>
              </a:rPr>
              <a:t> </a:t>
            </a:r>
            <a:endParaRPr lang="en-GB" dirty="0">
              <a:latin typeface="Arial" panose="020B0604020202020204" pitchFamily="34" charset="0"/>
              <a:ea typeface="Arial" panose="020B0604020202020204" pitchFamily="34" charset="0"/>
            </a:endParaRPr>
          </a:p>
          <a:p>
            <a:pPr>
              <a:lnSpc>
                <a:spcPct val="115000"/>
              </a:lnSpc>
              <a:spcAft>
                <a:spcPts val="0"/>
              </a:spcAft>
            </a:pPr>
            <a:r>
              <a:rPr lang="en-GB" i="1" dirty="0">
                <a:latin typeface="Calibri" panose="020F0502020204030204" pitchFamily="34" charset="0"/>
                <a:ea typeface="Arial" panose="020B0604020202020204" pitchFamily="34" charset="0"/>
              </a:rPr>
              <a:t>Over the next few lessons we have 3 challenges for you to complete and 3 tinctures for you to drink, which we think will help you find out about the amazing Invisible world of Paradise Pastures. We have asked your teacher to draw a giant map of Paradise Pastures for you on the wall. This will come handy as a place for recording what you find out. Good luck!</a:t>
            </a:r>
            <a:endParaRPr lang="en-GB" dirty="0">
              <a:latin typeface="Arial" panose="020B0604020202020204" pitchFamily="34" charset="0"/>
              <a:ea typeface="Arial" panose="020B0604020202020204" pitchFamily="34" charset="0"/>
            </a:endParaRPr>
          </a:p>
        </p:txBody>
      </p:sp>
    </p:spTree>
    <p:extLst>
      <p:ext uri="{BB962C8B-B14F-4D97-AF65-F5344CB8AC3E}">
        <p14:creationId xmlns:p14="http://schemas.microsoft.com/office/powerpoint/2010/main" val="35769214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34690D-878B-4A2B-8D51-294CF4F1A513}"/>
              </a:ext>
            </a:extLst>
          </p:cNvPr>
          <p:cNvSpPr>
            <a:spLocks noGrp="1"/>
          </p:cNvSpPr>
          <p:nvPr>
            <p:ph type="title"/>
          </p:nvPr>
        </p:nvSpPr>
        <p:spPr>
          <a:xfrm>
            <a:off x="300037" y="1137678"/>
            <a:ext cx="6418815" cy="636526"/>
          </a:xfrm>
        </p:spPr>
        <p:txBody>
          <a:bodyPr>
            <a:normAutofit fontScale="90000"/>
          </a:bodyPr>
          <a:lstStyle/>
          <a:p>
            <a:r>
              <a:rPr lang="en-GB" b="1" dirty="0">
                <a:latin typeface="+mn-lt"/>
              </a:rPr>
              <a:t>Outcomes for today’s lesson:</a:t>
            </a:r>
          </a:p>
        </p:txBody>
      </p:sp>
      <p:sp>
        <p:nvSpPr>
          <p:cNvPr id="3" name="Content Placeholder 2">
            <a:extLst>
              <a:ext uri="{FF2B5EF4-FFF2-40B4-BE49-F238E27FC236}">
                <a16:creationId xmlns:a16="http://schemas.microsoft.com/office/drawing/2014/main" id="{96089DB6-0388-4D8B-8109-69A77CCE1397}"/>
              </a:ext>
            </a:extLst>
          </p:cNvPr>
          <p:cNvSpPr>
            <a:spLocks noGrp="1"/>
          </p:cNvSpPr>
          <p:nvPr>
            <p:ph idx="1"/>
          </p:nvPr>
        </p:nvSpPr>
        <p:spPr>
          <a:xfrm>
            <a:off x="300037" y="2174829"/>
            <a:ext cx="7656431" cy="4351338"/>
          </a:xfrm>
        </p:spPr>
        <p:txBody>
          <a:bodyPr>
            <a:normAutofit/>
          </a:bodyPr>
          <a:lstStyle/>
          <a:p>
            <a:pPr lvl="0"/>
            <a:r>
              <a:rPr lang="en-GB" dirty="0"/>
              <a:t>Use the internet to research what Paradise Pastures could become with a little help from the Justsos.</a:t>
            </a:r>
          </a:p>
          <a:p>
            <a:pPr lvl="0"/>
            <a:endParaRPr lang="en-GB" dirty="0"/>
          </a:p>
          <a:p>
            <a:pPr lvl="0"/>
            <a:r>
              <a:rPr lang="en-GB" dirty="0"/>
              <a:t>Describe some of the benefits of growing Wildflower Meadows and find out how to create one.</a:t>
            </a:r>
          </a:p>
          <a:p>
            <a:pPr lvl="0"/>
            <a:endParaRPr lang="en-GB" dirty="0"/>
          </a:p>
          <a:p>
            <a:pPr lvl="0"/>
            <a:endParaRPr lang="en-GB" dirty="0"/>
          </a:p>
          <a:p>
            <a:pPr lvl="0"/>
            <a:endParaRPr lang="en-GB" dirty="0"/>
          </a:p>
          <a:p>
            <a:pPr lvl="0"/>
            <a:endParaRPr lang="en-GB" dirty="0"/>
          </a:p>
          <a:p>
            <a:pPr lvl="0"/>
            <a:endParaRPr lang="en-GB" dirty="0"/>
          </a:p>
          <a:p>
            <a:endParaRPr lang="en-GB" dirty="0"/>
          </a:p>
        </p:txBody>
      </p:sp>
      <p:pic>
        <p:nvPicPr>
          <p:cNvPr id="1026" name="Picture 2" descr="Eden Project wildflower seeds | Eden Project Shop">
            <a:extLst>
              <a:ext uri="{FF2B5EF4-FFF2-40B4-BE49-F238E27FC236}">
                <a16:creationId xmlns:a16="http://schemas.microsoft.com/office/drawing/2014/main" id="{56804264-C429-4E97-B105-7679CD1F343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52076" y="1219200"/>
            <a:ext cx="3739887" cy="271763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289773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3BF6E98-33EE-4FB8-8942-118A65C67397}"/>
              </a:ext>
            </a:extLst>
          </p:cNvPr>
          <p:cNvSpPr>
            <a:spLocks noGrp="1"/>
          </p:cNvSpPr>
          <p:nvPr>
            <p:ph idx="1"/>
          </p:nvPr>
        </p:nvSpPr>
        <p:spPr>
          <a:xfrm>
            <a:off x="1468582" y="5281344"/>
            <a:ext cx="9920844" cy="620692"/>
          </a:xfrm>
        </p:spPr>
        <p:txBody>
          <a:bodyPr/>
          <a:lstStyle/>
          <a:p>
            <a:pPr marL="0" indent="0">
              <a:buNone/>
            </a:pPr>
            <a:r>
              <a:rPr lang="en-GB" dirty="0">
                <a:hlinkClick r:id="rId2"/>
              </a:rPr>
              <a:t>https://explorify.uk/en/activities/odd-one-out/friends-of-flowers</a:t>
            </a:r>
            <a:endParaRPr lang="en-GB" dirty="0"/>
          </a:p>
        </p:txBody>
      </p:sp>
      <p:pic>
        <p:nvPicPr>
          <p:cNvPr id="1026" name="Picture 2" descr="Explorify">
            <a:extLst>
              <a:ext uri="{FF2B5EF4-FFF2-40B4-BE49-F238E27FC236}">
                <a16:creationId xmlns:a16="http://schemas.microsoft.com/office/drawing/2014/main" id="{AF13A831-6C84-48B7-AED2-DEF984093D2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28410" y="2372222"/>
            <a:ext cx="7582489" cy="238848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410830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
            <a:extLst>
              <a:ext uri="{FF2B5EF4-FFF2-40B4-BE49-F238E27FC236}">
                <a16:creationId xmlns:a16="http://schemas.microsoft.com/office/drawing/2014/main" id="{3D5A180D-93C0-45C1-874D-4DB30BF2B9AF}"/>
              </a:ext>
            </a:extLst>
          </p:cNvPr>
          <p:cNvSpPr>
            <a:spLocks noChangeArrowheads="1"/>
          </p:cNvSpPr>
          <p:nvPr/>
        </p:nvSpPr>
        <p:spPr bwMode="auto">
          <a:xfrm>
            <a:off x="1990725" y="4676899"/>
            <a:ext cx="8353425" cy="1766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nSpc>
                <a:spcPct val="115000"/>
              </a:lnSpc>
              <a:spcBef>
                <a:spcPct val="0"/>
              </a:spcBef>
              <a:buFontTx/>
              <a:buNone/>
            </a:pPr>
            <a:r>
              <a:rPr lang="en-GB" altLang="en-US" sz="2400" dirty="0">
                <a:latin typeface="Calibri" panose="020F0502020204030204" pitchFamily="34" charset="0"/>
                <a:cs typeface="Calibri" panose="020F0502020204030204" pitchFamily="34" charset="0"/>
              </a:rPr>
              <a:t>The Whatifs have sent you a photo that shows how the fields down the road from Paradise Pastures look when they are looked after for the benefit of nature and allowed to grow wild. They call this place ‘</a:t>
            </a:r>
            <a:r>
              <a:rPr lang="en-GB" altLang="en-US" sz="2400" dirty="0">
                <a:solidFill>
                  <a:schemeClr val="accent1"/>
                </a:solidFill>
                <a:latin typeface="Calibri" panose="020F0502020204030204" pitchFamily="34" charset="0"/>
                <a:cs typeface="Calibri" panose="020F0502020204030204" pitchFamily="34" charset="0"/>
              </a:rPr>
              <a:t>Wildflower Meadow</a:t>
            </a:r>
            <a:r>
              <a:rPr lang="en-GB" altLang="en-US" sz="2400" dirty="0">
                <a:latin typeface="Calibri" panose="020F0502020204030204" pitchFamily="34" charset="0"/>
                <a:cs typeface="Calibri" panose="020F0502020204030204" pitchFamily="34" charset="0"/>
              </a:rPr>
              <a:t>’. </a:t>
            </a:r>
          </a:p>
        </p:txBody>
      </p:sp>
      <p:pic>
        <p:nvPicPr>
          <p:cNvPr id="10243" name="Picture 6" descr="How to create a wildflower meadow in your garden- Eden Project, Cornwall">
            <a:extLst>
              <a:ext uri="{FF2B5EF4-FFF2-40B4-BE49-F238E27FC236}">
                <a16:creationId xmlns:a16="http://schemas.microsoft.com/office/drawing/2014/main" id="{A6CB36CC-963D-43EE-8BAD-682752461E4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47850" y="260350"/>
            <a:ext cx="8496300" cy="425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1">
            <a:extLst>
              <a:ext uri="{FF2B5EF4-FFF2-40B4-BE49-F238E27FC236}">
                <a16:creationId xmlns:a16="http://schemas.microsoft.com/office/drawing/2014/main" id="{13EDAEBB-C2B7-4FC6-B35F-33E4756062AF}"/>
              </a:ext>
            </a:extLst>
          </p:cNvPr>
          <p:cNvSpPr>
            <a:spLocks noChangeArrowheads="1"/>
          </p:cNvSpPr>
          <p:nvPr/>
        </p:nvSpPr>
        <p:spPr bwMode="auto">
          <a:xfrm>
            <a:off x="746165" y="3067988"/>
            <a:ext cx="10699667" cy="3790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nSpc>
                <a:spcPct val="115000"/>
              </a:lnSpc>
              <a:spcBef>
                <a:spcPct val="0"/>
              </a:spcBef>
              <a:buFontTx/>
              <a:buNone/>
            </a:pPr>
            <a:r>
              <a:rPr lang="en-GB" altLang="en-US" sz="2400" dirty="0">
                <a:latin typeface="Calibri" panose="020F0502020204030204" pitchFamily="34" charset="0"/>
                <a:cs typeface="Calibri" panose="020F0502020204030204" pitchFamily="34" charset="0"/>
              </a:rPr>
              <a:t>Questions</a:t>
            </a:r>
          </a:p>
          <a:p>
            <a:pPr>
              <a:lnSpc>
                <a:spcPct val="115000"/>
              </a:lnSpc>
              <a:spcBef>
                <a:spcPct val="0"/>
              </a:spcBef>
              <a:buFontTx/>
              <a:buNone/>
            </a:pPr>
            <a:endParaRPr lang="en-GB" altLang="en-US" sz="2400" dirty="0">
              <a:latin typeface="Calibri" panose="020F0502020204030204" pitchFamily="34" charset="0"/>
              <a:cs typeface="Calibri" panose="020F0502020204030204" pitchFamily="34" charset="0"/>
            </a:endParaRPr>
          </a:p>
          <a:p>
            <a:pPr>
              <a:lnSpc>
                <a:spcPct val="115000"/>
              </a:lnSpc>
              <a:spcBef>
                <a:spcPct val="0"/>
              </a:spcBef>
              <a:buFontTx/>
              <a:buNone/>
            </a:pPr>
            <a:r>
              <a:rPr lang="en-GB" altLang="en-US" sz="2400" dirty="0">
                <a:latin typeface="Calibri" panose="020F0502020204030204" pitchFamily="34" charset="0"/>
                <a:cs typeface="Calibri" panose="020F0502020204030204" pitchFamily="34" charset="0"/>
              </a:rPr>
              <a:t>1. Use the internet to find out why wild places like Wildflower Meadows are important for animals, plants, people and the wider environment.</a:t>
            </a:r>
          </a:p>
          <a:p>
            <a:pPr>
              <a:lnSpc>
                <a:spcPct val="115000"/>
              </a:lnSpc>
              <a:spcBef>
                <a:spcPct val="0"/>
              </a:spcBef>
              <a:buFontTx/>
              <a:buNone/>
            </a:pPr>
            <a:endParaRPr lang="en-GB" altLang="en-US" sz="2400" dirty="0">
              <a:latin typeface="Calibri" panose="020F0502020204030204" pitchFamily="34" charset="0"/>
              <a:cs typeface="Calibri" panose="020F0502020204030204" pitchFamily="34" charset="0"/>
            </a:endParaRPr>
          </a:p>
          <a:p>
            <a:pPr>
              <a:lnSpc>
                <a:spcPct val="115000"/>
              </a:lnSpc>
              <a:spcBef>
                <a:spcPct val="0"/>
              </a:spcBef>
              <a:buFontTx/>
              <a:buNone/>
            </a:pPr>
            <a:r>
              <a:rPr lang="en-GB" altLang="en-US" sz="2400" dirty="0">
                <a:latin typeface="Calibri" panose="020F0502020204030204" pitchFamily="34" charset="0"/>
                <a:cs typeface="Calibri" panose="020F0502020204030204" pitchFamily="34" charset="0"/>
              </a:rPr>
              <a:t>2. Find out how to change a piece of grassland into a wildflower meadow without digging it up first (digging it up first takes a lot of time and effort)!</a:t>
            </a:r>
          </a:p>
          <a:p>
            <a:pPr>
              <a:lnSpc>
                <a:spcPct val="115000"/>
              </a:lnSpc>
              <a:spcBef>
                <a:spcPct val="0"/>
              </a:spcBef>
              <a:buFontTx/>
              <a:buNone/>
            </a:pPr>
            <a:endParaRPr lang="en-GB" altLang="en-US" sz="2400" dirty="0">
              <a:latin typeface="Calibri" panose="020F0502020204030204" pitchFamily="34" charset="0"/>
              <a:cs typeface="Calibri" panose="020F0502020204030204" pitchFamily="34" charset="0"/>
            </a:endParaRPr>
          </a:p>
          <a:p>
            <a:pPr>
              <a:lnSpc>
                <a:spcPct val="115000"/>
              </a:lnSpc>
              <a:spcBef>
                <a:spcPct val="0"/>
              </a:spcBef>
              <a:buFontTx/>
              <a:buNone/>
            </a:pPr>
            <a:endParaRPr lang="en-GB" altLang="en-US" sz="1800" b="1" dirty="0">
              <a:latin typeface="Calibri" panose="020F0502020204030204" pitchFamily="34" charset="0"/>
              <a:cs typeface="Calibri" panose="020F0502020204030204" pitchFamily="34" charset="0"/>
            </a:endParaRPr>
          </a:p>
        </p:txBody>
      </p:sp>
      <p:pic>
        <p:nvPicPr>
          <p:cNvPr id="12291" name="Picture 6" descr="How to create a wildflower meadow in your garden- Eden Project, Cornwall">
            <a:extLst>
              <a:ext uri="{FF2B5EF4-FFF2-40B4-BE49-F238E27FC236}">
                <a16:creationId xmlns:a16="http://schemas.microsoft.com/office/drawing/2014/main" id="{A40DCEC1-5E6B-4039-B4D4-55477F6D76C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08324" y="572076"/>
            <a:ext cx="5975350" cy="2992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25E5951-D79C-4A4D-B11F-B52BC9BF2120}"/>
              </a:ext>
            </a:extLst>
          </p:cNvPr>
          <p:cNvSpPr>
            <a:spLocks noGrp="1"/>
          </p:cNvSpPr>
          <p:nvPr>
            <p:ph idx="1"/>
          </p:nvPr>
        </p:nvSpPr>
        <p:spPr>
          <a:xfrm>
            <a:off x="1847850" y="620714"/>
            <a:ext cx="8229600" cy="5976937"/>
          </a:xfrm>
        </p:spPr>
        <p:txBody>
          <a:bodyPr/>
          <a:lstStyle/>
          <a:p>
            <a:pPr>
              <a:defRPr/>
            </a:pPr>
            <a:r>
              <a:rPr lang="en-GB" sz="1800" dirty="0">
                <a:solidFill>
                  <a:schemeClr val="accent2">
                    <a:lumMod val="20000"/>
                    <a:lumOff val="80000"/>
                  </a:schemeClr>
                </a:solidFill>
                <a:latin typeface="Calibri" panose="020F0502020204030204" pitchFamily="34" charset="0"/>
                <a:cs typeface="Calibri" panose="020F0502020204030204" pitchFamily="34" charset="0"/>
                <a:hlinkClick r:id="rId2">
                  <a:extLst>
                    <a:ext uri="{A12FA001-AC4F-418D-AE19-62706E023703}">
                      <ahyp:hlinkClr xmlns:ahyp="http://schemas.microsoft.com/office/drawing/2018/hyperlinkcolor" val="tx"/>
                    </a:ext>
                  </a:extLst>
                </a:hlinkClick>
              </a:rPr>
              <a:t>www.edenproject.com/learn/for-everyone/how-to-create-a-wildflower-meadow-in-your-garden</a:t>
            </a:r>
            <a:endParaRPr lang="en-GB" sz="1800" dirty="0">
              <a:solidFill>
                <a:schemeClr val="accent2">
                  <a:lumMod val="20000"/>
                  <a:lumOff val="80000"/>
                </a:schemeClr>
              </a:solidFill>
              <a:latin typeface="Calibri" panose="020F0502020204030204" pitchFamily="34" charset="0"/>
              <a:cs typeface="Calibri" panose="020F0502020204030204" pitchFamily="34" charset="0"/>
            </a:endParaRPr>
          </a:p>
          <a:p>
            <a:pPr marL="0" indent="0">
              <a:buNone/>
              <a:defRPr/>
            </a:pPr>
            <a:endParaRPr lang="en-GB" sz="1800" dirty="0">
              <a:solidFill>
                <a:schemeClr val="accent2">
                  <a:lumMod val="20000"/>
                  <a:lumOff val="80000"/>
                </a:schemeClr>
              </a:solidFill>
              <a:latin typeface="Calibri" panose="020F0502020204030204" pitchFamily="34" charset="0"/>
              <a:cs typeface="Calibri" panose="020F0502020204030204" pitchFamily="34" charset="0"/>
            </a:endParaRPr>
          </a:p>
          <a:p>
            <a:pPr>
              <a:defRPr/>
            </a:pPr>
            <a:r>
              <a:rPr lang="en-GB" sz="1800" dirty="0">
                <a:solidFill>
                  <a:schemeClr val="accent2">
                    <a:lumMod val="20000"/>
                    <a:lumOff val="80000"/>
                  </a:schemeClr>
                </a:solidFill>
                <a:latin typeface="Calibri" panose="020F0502020204030204" pitchFamily="34" charset="0"/>
                <a:cs typeface="Calibri" panose="020F0502020204030204" pitchFamily="34" charset="0"/>
                <a:hlinkClick r:id="rId3">
                  <a:extLst>
                    <a:ext uri="{A12FA001-AC4F-418D-AE19-62706E023703}">
                      <ahyp:hlinkClr xmlns:ahyp="http://schemas.microsoft.com/office/drawing/2018/hyperlinkcolor" val="tx"/>
                    </a:ext>
                  </a:extLst>
                </a:hlinkClick>
              </a:rPr>
              <a:t>www.edenproject.com/eden-story/our-ethos/national-wildflower-centre</a:t>
            </a:r>
            <a:endParaRPr lang="en-GB" sz="1800" dirty="0">
              <a:solidFill>
                <a:schemeClr val="accent2">
                  <a:lumMod val="20000"/>
                  <a:lumOff val="80000"/>
                </a:schemeClr>
              </a:solidFill>
              <a:latin typeface="Calibri" panose="020F0502020204030204" pitchFamily="34" charset="0"/>
              <a:cs typeface="Calibri" panose="020F0502020204030204" pitchFamily="34" charset="0"/>
            </a:endParaRPr>
          </a:p>
          <a:p>
            <a:pPr>
              <a:defRPr/>
            </a:pPr>
            <a:endParaRPr lang="en-GB" sz="1800" dirty="0">
              <a:solidFill>
                <a:schemeClr val="accent2">
                  <a:lumMod val="20000"/>
                  <a:lumOff val="80000"/>
                </a:schemeClr>
              </a:solidFill>
              <a:latin typeface="Calibri" panose="020F0502020204030204" pitchFamily="34" charset="0"/>
              <a:cs typeface="Calibri" panose="020F0502020204030204" pitchFamily="34" charset="0"/>
            </a:endParaRPr>
          </a:p>
          <a:p>
            <a:pPr>
              <a:defRPr/>
            </a:pPr>
            <a:r>
              <a:rPr lang="en-GB" sz="1800" dirty="0">
                <a:solidFill>
                  <a:schemeClr val="accent2">
                    <a:lumMod val="20000"/>
                    <a:lumOff val="80000"/>
                  </a:schemeClr>
                </a:solidFill>
                <a:latin typeface="Calibri" panose="020F0502020204030204" pitchFamily="34" charset="0"/>
                <a:cs typeface="Calibri" panose="020F0502020204030204" pitchFamily="34" charset="0"/>
                <a:hlinkClick r:id="rId4">
                  <a:extLst>
                    <a:ext uri="{A12FA001-AC4F-418D-AE19-62706E023703}">
                      <ahyp:hlinkClr xmlns:ahyp="http://schemas.microsoft.com/office/drawing/2018/hyperlinkcolor" val="tx"/>
                    </a:ext>
                  </a:extLst>
                </a:hlinkClick>
              </a:rPr>
              <a:t>https://plantlife.love-wildflowers.org.uk/wildflower_garden/how_to_grow_a_wildflower_meadow/</a:t>
            </a:r>
            <a:endParaRPr lang="en-GB" sz="1800" dirty="0">
              <a:solidFill>
                <a:schemeClr val="accent2">
                  <a:lumMod val="20000"/>
                  <a:lumOff val="80000"/>
                </a:schemeClr>
              </a:solidFill>
              <a:latin typeface="Calibri" panose="020F0502020204030204" pitchFamily="34" charset="0"/>
              <a:cs typeface="Calibri" panose="020F0502020204030204" pitchFamily="34" charset="0"/>
            </a:endParaRPr>
          </a:p>
          <a:p>
            <a:pPr>
              <a:defRPr/>
            </a:pPr>
            <a:endParaRPr lang="en-GB" sz="1800" dirty="0">
              <a:solidFill>
                <a:schemeClr val="accent2">
                  <a:lumMod val="20000"/>
                  <a:lumOff val="80000"/>
                </a:schemeClr>
              </a:solidFill>
              <a:latin typeface="Calibri" panose="020F0502020204030204" pitchFamily="34" charset="0"/>
              <a:cs typeface="Calibri" panose="020F0502020204030204" pitchFamily="34" charset="0"/>
            </a:endParaRPr>
          </a:p>
          <a:p>
            <a:pPr>
              <a:defRPr/>
            </a:pPr>
            <a:r>
              <a:rPr lang="en-GB" sz="1800" dirty="0">
                <a:solidFill>
                  <a:schemeClr val="accent2">
                    <a:lumMod val="20000"/>
                    <a:lumOff val="80000"/>
                  </a:schemeClr>
                </a:solidFill>
                <a:latin typeface="Calibri" panose="020F0502020204030204" pitchFamily="34" charset="0"/>
                <a:cs typeface="Calibri" panose="020F0502020204030204" pitchFamily="34" charset="0"/>
                <a:hlinkClick r:id="rId5">
                  <a:extLst>
                    <a:ext uri="{A12FA001-AC4F-418D-AE19-62706E023703}">
                      <ahyp:hlinkClr xmlns:ahyp="http://schemas.microsoft.com/office/drawing/2018/hyperlinkcolor" val="tx"/>
                    </a:ext>
                  </a:extLst>
                </a:hlinkClick>
              </a:rPr>
              <a:t>www.wildlifetrusts.org/actions/how-grow-wild-patch</a:t>
            </a:r>
            <a:endParaRPr lang="en-GB" sz="1800" dirty="0">
              <a:solidFill>
                <a:schemeClr val="accent2">
                  <a:lumMod val="20000"/>
                  <a:lumOff val="80000"/>
                </a:schemeClr>
              </a:solidFill>
              <a:latin typeface="Calibri" panose="020F0502020204030204" pitchFamily="34" charset="0"/>
              <a:cs typeface="Calibri" panose="020F0502020204030204" pitchFamily="34" charset="0"/>
            </a:endParaRPr>
          </a:p>
          <a:p>
            <a:pPr>
              <a:defRPr/>
            </a:pPr>
            <a:endParaRPr lang="en-GB" sz="1800" dirty="0">
              <a:solidFill>
                <a:schemeClr val="accent2">
                  <a:lumMod val="20000"/>
                  <a:lumOff val="80000"/>
                </a:schemeClr>
              </a:solidFill>
              <a:latin typeface="Calibri" panose="020F0502020204030204" pitchFamily="34" charset="0"/>
              <a:cs typeface="Calibri" panose="020F0502020204030204" pitchFamily="34" charset="0"/>
            </a:endParaRPr>
          </a:p>
          <a:p>
            <a:pPr>
              <a:defRPr/>
            </a:pPr>
            <a:r>
              <a:rPr lang="en-GB" sz="1800" dirty="0">
                <a:solidFill>
                  <a:schemeClr val="accent2">
                    <a:lumMod val="20000"/>
                    <a:lumOff val="80000"/>
                  </a:schemeClr>
                </a:solidFill>
                <a:latin typeface="Calibri" panose="020F0502020204030204" pitchFamily="34" charset="0"/>
                <a:cs typeface="Calibri" panose="020F0502020204030204" pitchFamily="34" charset="0"/>
                <a:hlinkClick r:id="rId6">
                  <a:extLst>
                    <a:ext uri="{A12FA001-AC4F-418D-AE19-62706E023703}">
                      <ahyp:hlinkClr xmlns:ahyp="http://schemas.microsoft.com/office/drawing/2018/hyperlinkcolor" val="tx"/>
                    </a:ext>
                  </a:extLst>
                </a:hlinkClick>
              </a:rPr>
              <a:t>www.kew.org/read-and-watch/meadows-matter</a:t>
            </a:r>
            <a:endParaRPr lang="en-GB" sz="1800" dirty="0">
              <a:solidFill>
                <a:schemeClr val="accent2">
                  <a:lumMod val="20000"/>
                  <a:lumOff val="80000"/>
                </a:schemeClr>
              </a:solidFill>
              <a:latin typeface="Calibri" panose="020F0502020204030204" pitchFamily="34" charset="0"/>
              <a:cs typeface="Calibri" panose="020F0502020204030204" pitchFamily="34" charset="0"/>
            </a:endParaRPr>
          </a:p>
          <a:p>
            <a:pPr>
              <a:defRPr/>
            </a:pPr>
            <a:endParaRPr lang="en-GB" sz="1800" dirty="0">
              <a:solidFill>
                <a:schemeClr val="accent2">
                  <a:lumMod val="20000"/>
                  <a:lumOff val="80000"/>
                </a:schemeClr>
              </a:solidFill>
              <a:latin typeface="Calibri" panose="020F0502020204030204" pitchFamily="34" charset="0"/>
              <a:cs typeface="Calibri" panose="020F0502020204030204" pitchFamily="34" charset="0"/>
            </a:endParaRPr>
          </a:p>
          <a:p>
            <a:pPr>
              <a:defRPr/>
            </a:pPr>
            <a:r>
              <a:rPr lang="en-GB" sz="1800" dirty="0">
                <a:solidFill>
                  <a:schemeClr val="accent2">
                    <a:lumMod val="20000"/>
                    <a:lumOff val="80000"/>
                  </a:schemeClr>
                </a:solidFill>
                <a:latin typeface="Calibri" panose="020F0502020204030204" pitchFamily="34" charset="0"/>
                <a:cs typeface="Calibri" panose="020F0502020204030204" pitchFamily="34" charset="0"/>
                <a:hlinkClick r:id="rId7">
                  <a:extLst>
                    <a:ext uri="{A12FA001-AC4F-418D-AE19-62706E023703}">
                      <ahyp:hlinkClr xmlns:ahyp="http://schemas.microsoft.com/office/drawing/2018/hyperlinkcolor" val="tx"/>
                    </a:ext>
                  </a:extLst>
                </a:hlinkClick>
              </a:rPr>
              <a:t>www.wildflower.co.uk/wildflower-advice/why-are-wildflowers-important#:~:text=Wildflowers%20provide%20pollinators%20and%20insects,beneficial%20during%20the%20winter%20also</a:t>
            </a:r>
            <a:endParaRPr lang="en-GB" sz="1800" dirty="0">
              <a:solidFill>
                <a:schemeClr val="accent2">
                  <a:lumMod val="20000"/>
                  <a:lumOff val="80000"/>
                </a:schemeClr>
              </a:solidFill>
              <a:latin typeface="Calibri" panose="020F0502020204030204" pitchFamily="34" charset="0"/>
              <a:cs typeface="Calibri" panose="020F0502020204030204" pitchFamily="34" charset="0"/>
            </a:endParaRPr>
          </a:p>
          <a:p>
            <a:pPr>
              <a:defRPr/>
            </a:pPr>
            <a:endParaRPr lang="en-GB" sz="1800" dirty="0">
              <a:solidFill>
                <a:schemeClr val="accent2">
                  <a:lumMod val="20000"/>
                  <a:lumOff val="80000"/>
                </a:schemeClr>
              </a:solidFill>
              <a:latin typeface="Calibri" panose="020F0502020204030204" pitchFamily="34" charset="0"/>
              <a:cs typeface="Calibri" panose="020F0502020204030204" pitchFamily="34" charset="0"/>
            </a:endParaRPr>
          </a:p>
          <a:p>
            <a:pPr>
              <a:defRPr/>
            </a:pPr>
            <a:r>
              <a:rPr lang="en-GB" sz="1800" dirty="0">
                <a:solidFill>
                  <a:schemeClr val="accent2">
                    <a:lumMod val="20000"/>
                    <a:lumOff val="80000"/>
                  </a:schemeClr>
                </a:solidFill>
                <a:latin typeface="Calibri" panose="020F0502020204030204" pitchFamily="34" charset="0"/>
                <a:cs typeface="Calibri" panose="020F0502020204030204" pitchFamily="34" charset="0"/>
                <a:hlinkClick r:id="rId8">
                  <a:extLst>
                    <a:ext uri="{A12FA001-AC4F-418D-AE19-62706E023703}">
                      <ahyp:hlinkClr xmlns:ahyp="http://schemas.microsoft.com/office/drawing/2018/hyperlinkcolor" val="tx"/>
                    </a:ext>
                  </a:extLst>
                </a:hlinkClick>
              </a:rPr>
              <a:t>www.nhm.ac.uk/discover/how-to-grow-a-better-lawn-for-wildlife.html</a:t>
            </a:r>
            <a:endParaRPr lang="en-GB" sz="1800" dirty="0">
              <a:solidFill>
                <a:schemeClr val="accent2">
                  <a:lumMod val="20000"/>
                  <a:lumOff val="80000"/>
                </a:schemeClr>
              </a:solidFill>
              <a:latin typeface="Calibri" panose="020F0502020204030204" pitchFamily="34" charset="0"/>
              <a:cs typeface="Calibri" panose="020F0502020204030204" pitchFamily="34" charset="0"/>
            </a:endParaRPr>
          </a:p>
          <a:p>
            <a:pPr marL="0" indent="0">
              <a:buNone/>
              <a:defRPr/>
            </a:pPr>
            <a:endParaRPr lang="en-GB" sz="1800" dirty="0">
              <a:latin typeface="Calibri" panose="020F0502020204030204" pitchFamily="34" charset="0"/>
              <a:cs typeface="Calibri" panose="020F050202020403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Content Placeholder 2">
            <a:extLst>
              <a:ext uri="{FF2B5EF4-FFF2-40B4-BE49-F238E27FC236}">
                <a16:creationId xmlns:a16="http://schemas.microsoft.com/office/drawing/2014/main" id="{7C5C9613-979C-418F-92A5-D7EA53341FF6}"/>
              </a:ext>
            </a:extLst>
          </p:cNvPr>
          <p:cNvSpPr>
            <a:spLocks noGrp="1" noChangeArrowheads="1"/>
          </p:cNvSpPr>
          <p:nvPr>
            <p:ph idx="1"/>
          </p:nvPr>
        </p:nvSpPr>
        <p:spPr>
          <a:xfrm>
            <a:off x="1847850" y="620713"/>
            <a:ext cx="8229600" cy="4525962"/>
          </a:xfrm>
        </p:spPr>
        <p:txBody>
          <a:bodyPr/>
          <a:lstStyle/>
          <a:p>
            <a:pPr marL="0" indent="0">
              <a:buNone/>
              <a:defRPr/>
            </a:pPr>
            <a:r>
              <a:rPr lang="en-GB" b="1" dirty="0">
                <a:latin typeface="Calibri" panose="020F0502020204030204" pitchFamily="34" charset="0"/>
                <a:cs typeface="Calibri" panose="020F0502020204030204" pitchFamily="34" charset="0"/>
              </a:rPr>
              <a:t>The Wood Wide Web</a:t>
            </a:r>
          </a:p>
          <a:p>
            <a:pPr marL="0" indent="0">
              <a:buNone/>
              <a:defRPr/>
            </a:pPr>
            <a:endParaRPr lang="en-GB" dirty="0">
              <a:latin typeface="Calibri" panose="020F0502020204030204" pitchFamily="34" charset="0"/>
              <a:cs typeface="Calibri" panose="020F0502020204030204" pitchFamily="34" charset="0"/>
            </a:endParaRPr>
          </a:p>
          <a:p>
            <a:pPr marL="0" indent="0">
              <a:buNone/>
              <a:defRPr/>
            </a:pPr>
            <a:r>
              <a:rPr lang="en-GB" dirty="0">
                <a:latin typeface="Calibri" panose="020F0502020204030204" pitchFamily="34" charset="0"/>
                <a:cs typeface="Calibri" panose="020F0502020204030204" pitchFamily="34" charset="0"/>
              </a:rPr>
              <a:t>On 3 separate post-its record 3 pieces of information which you think would be important, useful or interesting to tell the Justsos about.</a:t>
            </a:r>
          </a:p>
          <a:p>
            <a:pPr marL="0" indent="0">
              <a:buNone/>
              <a:defRPr/>
            </a:pPr>
            <a:endParaRPr lang="en-GB" dirty="0">
              <a:solidFill>
                <a:srgbClr val="FF0000"/>
              </a:solidFill>
              <a:latin typeface="Calibri" panose="020F0502020204030204" pitchFamily="34" charset="0"/>
              <a:cs typeface="Calibri" panose="020F0502020204030204" pitchFamily="34" charset="0"/>
            </a:endParaRPr>
          </a:p>
          <a:p>
            <a:pPr marL="0" indent="0">
              <a:buNone/>
              <a:defRPr/>
            </a:pPr>
            <a:endParaRPr lang="en-GB" dirty="0">
              <a:solidFill>
                <a:srgbClr val="FF0000"/>
              </a:solidFill>
            </a:endParaRPr>
          </a:p>
          <a:p>
            <a:pPr marL="514350" indent="-514350">
              <a:buFontTx/>
              <a:buAutoNum type="arabicPeriod"/>
              <a:defRPr/>
            </a:pPr>
            <a:endParaRPr lang="en-GB" dirty="0">
              <a:solidFill>
                <a:srgbClr val="FF0000"/>
              </a:solidFill>
            </a:endParaRPr>
          </a:p>
          <a:p>
            <a:pPr marL="0" indent="0">
              <a:buNone/>
              <a:defRPr/>
            </a:pPr>
            <a:endParaRPr lang="en-GB" dirty="0">
              <a:solidFill>
                <a:srgbClr val="FF0000"/>
              </a:solidFill>
            </a:endParaRPr>
          </a:p>
          <a:p>
            <a:pPr marL="0" indent="0">
              <a:buNone/>
              <a:defRPr/>
            </a:pPr>
            <a:endParaRPr lang="en-GB" altLang="en-US" b="1"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Edu3" id="{ADD3AA8B-861B-4B6B-95CB-188CA0556138}" vid="{E14BE295-7BE9-40B0-91AB-0F6BCFE21ED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KS1 version 2</Template>
  <TotalTime>761</TotalTime>
  <Words>755</Words>
  <Application>Microsoft Office PowerPoint</Application>
  <PresentationFormat>Widescreen</PresentationFormat>
  <Paragraphs>58</Paragraphs>
  <Slides>10</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Calibri Light</vt:lpstr>
      <vt:lpstr>Office Theme</vt:lpstr>
      <vt:lpstr>Paradise Pastures - An ‘Invisible World’</vt:lpstr>
      <vt:lpstr>How does the Paradise Pastures Project Work?</vt:lpstr>
      <vt:lpstr>PowerPoint Presentation</vt:lpstr>
      <vt:lpstr>Outcomes for today’s lesson:</vt:lpstr>
      <vt:lpstr>PowerPoint Presentation</vt:lpstr>
      <vt:lpstr>PowerPoint Presentation</vt:lpstr>
      <vt:lpstr>PowerPoint Presentation</vt:lpstr>
      <vt:lpstr>PowerPoint Presentation</vt:lpstr>
      <vt:lpstr>PowerPoint Presentation</vt:lpstr>
      <vt:lpstr>Outcomes for today’s lesson: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Invisible Worlds</dc:title>
  <dc:creator>Robbie Kirkman</dc:creator>
  <cp:lastModifiedBy>Sam Kendall</cp:lastModifiedBy>
  <cp:revision>44</cp:revision>
  <dcterms:created xsi:type="dcterms:W3CDTF">2021-10-28T07:15:10Z</dcterms:created>
  <dcterms:modified xsi:type="dcterms:W3CDTF">2022-03-03T11:04:22Z</dcterms:modified>
</cp:coreProperties>
</file>