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8" r:id="rId11"/>
    <p:sldId id="266" r:id="rId12"/>
    <p:sldId id="270"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Kendall" initials="SK" lastIdx="4" clrIdx="0">
    <p:extLst>
      <p:ext uri="{19B8F6BF-5375-455C-9EA6-DF929625EA0E}">
        <p15:presenceInfo xmlns:p15="http://schemas.microsoft.com/office/powerpoint/2012/main" userId="S-1-5-21-150021238-1913020865-740312968-1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94660"/>
  </p:normalViewPr>
  <p:slideViewPr>
    <p:cSldViewPr snapToGrid="0">
      <p:cViewPr varScale="1">
        <p:scale>
          <a:sx n="86" d="100"/>
          <a:sy n="86" d="100"/>
        </p:scale>
        <p:origin x="11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21F771-CCBA-4BD6-8A86-D53BA1732D74}" type="datetimeFigureOut">
              <a:rPr lang="en-GB" smtClean="0"/>
              <a:t>17/08/2023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75281-DCF5-4075-BB1D-91FFE5D5C8B7}" type="slidenum">
              <a:rPr lang="en-GB" smtClean="0"/>
              <a:t>‹#›</a:t>
            </a:fld>
            <a:endParaRPr lang="en-GB"/>
          </a:p>
        </p:txBody>
      </p:sp>
    </p:spTree>
    <p:extLst>
      <p:ext uri="{BB962C8B-B14F-4D97-AF65-F5344CB8AC3E}">
        <p14:creationId xmlns:p14="http://schemas.microsoft.com/office/powerpoint/2010/main" val="257019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http://www.magnificentmeadows.org.uk/conserve-restore/importance-of-meadows#:~:text=Six%20million%20acres%20of%20grassland,albeit%20marginally%20less%20catastrophic%2C%20fate.</a:t>
            </a:r>
          </a:p>
        </p:txBody>
      </p:sp>
      <p:sp>
        <p:nvSpPr>
          <p:cNvPr id="4" name="Slide Number Placeholder 3"/>
          <p:cNvSpPr>
            <a:spLocks noGrp="1"/>
          </p:cNvSpPr>
          <p:nvPr>
            <p:ph type="sldNum" sz="quarter" idx="5"/>
          </p:nvPr>
        </p:nvSpPr>
        <p:spPr/>
        <p:txBody>
          <a:bodyPr/>
          <a:lstStyle/>
          <a:p>
            <a:fld id="{CF675281-DCF5-4075-BB1D-91FFE5D5C8B7}" type="slidenum">
              <a:rPr lang="en-GB" smtClean="0"/>
              <a:t>4</a:t>
            </a:fld>
            <a:endParaRPr lang="en-GB"/>
          </a:p>
        </p:txBody>
      </p:sp>
    </p:spTree>
    <p:extLst>
      <p:ext uri="{BB962C8B-B14F-4D97-AF65-F5344CB8AC3E}">
        <p14:creationId xmlns:p14="http://schemas.microsoft.com/office/powerpoint/2010/main" val="110011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https://www.iwm.org.uk/collections/item/object/205070060 </a:t>
            </a:r>
          </a:p>
        </p:txBody>
      </p:sp>
      <p:sp>
        <p:nvSpPr>
          <p:cNvPr id="4" name="Slide Number Placeholder 3"/>
          <p:cNvSpPr>
            <a:spLocks noGrp="1"/>
          </p:cNvSpPr>
          <p:nvPr>
            <p:ph type="sldNum" sz="quarter" idx="5"/>
          </p:nvPr>
        </p:nvSpPr>
        <p:spPr/>
        <p:txBody>
          <a:bodyPr/>
          <a:lstStyle/>
          <a:p>
            <a:fld id="{CF675281-DCF5-4075-BB1D-91FFE5D5C8B7}" type="slidenum">
              <a:rPr lang="en-GB" smtClean="0"/>
              <a:t>5</a:t>
            </a:fld>
            <a:endParaRPr lang="en-GB"/>
          </a:p>
        </p:txBody>
      </p:sp>
    </p:spTree>
    <p:extLst>
      <p:ext uri="{BB962C8B-B14F-4D97-AF65-F5344CB8AC3E}">
        <p14:creationId xmlns:p14="http://schemas.microsoft.com/office/powerpoint/2010/main" val="244615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https://www.iwm.org.uk/collections/item/object/1030045897 </a:t>
            </a:r>
          </a:p>
        </p:txBody>
      </p:sp>
      <p:sp>
        <p:nvSpPr>
          <p:cNvPr id="4" name="Slide Number Placeholder 3"/>
          <p:cNvSpPr>
            <a:spLocks noGrp="1"/>
          </p:cNvSpPr>
          <p:nvPr>
            <p:ph type="sldNum" sz="quarter" idx="5"/>
          </p:nvPr>
        </p:nvSpPr>
        <p:spPr/>
        <p:txBody>
          <a:bodyPr/>
          <a:lstStyle/>
          <a:p>
            <a:fld id="{CF675281-DCF5-4075-BB1D-91FFE5D5C8B7}" type="slidenum">
              <a:rPr lang="en-GB" smtClean="0"/>
              <a:t>6</a:t>
            </a:fld>
            <a:endParaRPr lang="en-GB"/>
          </a:p>
        </p:txBody>
      </p:sp>
    </p:spTree>
    <p:extLst>
      <p:ext uri="{BB962C8B-B14F-4D97-AF65-F5344CB8AC3E}">
        <p14:creationId xmlns:p14="http://schemas.microsoft.com/office/powerpoint/2010/main" val="385610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https://www.iwm.org.uk/collections/item/object/27692</a:t>
            </a:r>
          </a:p>
          <a:p>
            <a:r>
              <a:rPr lang="en-GB" dirty="0"/>
              <a:t>Video link: https://www.iwm.org.uk/collections/item/object/1060006259</a:t>
            </a:r>
          </a:p>
        </p:txBody>
      </p:sp>
      <p:sp>
        <p:nvSpPr>
          <p:cNvPr id="4" name="Slide Number Placeholder 3"/>
          <p:cNvSpPr>
            <a:spLocks noGrp="1"/>
          </p:cNvSpPr>
          <p:nvPr>
            <p:ph type="sldNum" sz="quarter" idx="5"/>
          </p:nvPr>
        </p:nvSpPr>
        <p:spPr/>
        <p:txBody>
          <a:bodyPr/>
          <a:lstStyle/>
          <a:p>
            <a:fld id="{CF675281-DCF5-4075-BB1D-91FFE5D5C8B7}" type="slidenum">
              <a:rPr lang="en-GB" smtClean="0"/>
              <a:t>7</a:t>
            </a:fld>
            <a:endParaRPr lang="en-GB"/>
          </a:p>
        </p:txBody>
      </p:sp>
    </p:spTree>
    <p:extLst>
      <p:ext uri="{BB962C8B-B14F-4D97-AF65-F5344CB8AC3E}">
        <p14:creationId xmlns:p14="http://schemas.microsoft.com/office/powerpoint/2010/main" val="13269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Poster from: https://www.iwm.org.uk/collections/item/object/33508</a:t>
            </a:r>
          </a:p>
          <a:p>
            <a:r>
              <a:rPr lang="en-GB" dirty="0"/>
              <a:t>Photograph from: https://www.iwm.org.uk/collections/item/object/205199386</a:t>
            </a:r>
          </a:p>
        </p:txBody>
      </p:sp>
      <p:sp>
        <p:nvSpPr>
          <p:cNvPr id="4" name="Slide Number Placeholder 3"/>
          <p:cNvSpPr>
            <a:spLocks noGrp="1"/>
          </p:cNvSpPr>
          <p:nvPr>
            <p:ph type="sldNum" sz="quarter" idx="5"/>
          </p:nvPr>
        </p:nvSpPr>
        <p:spPr/>
        <p:txBody>
          <a:bodyPr/>
          <a:lstStyle/>
          <a:p>
            <a:fld id="{CF675281-DCF5-4075-BB1D-91FFE5D5C8B7}" type="slidenum">
              <a:rPr lang="en-GB" smtClean="0"/>
              <a:t>8</a:t>
            </a:fld>
            <a:endParaRPr lang="en-GB"/>
          </a:p>
        </p:txBody>
      </p:sp>
    </p:spTree>
    <p:extLst>
      <p:ext uri="{BB962C8B-B14F-4D97-AF65-F5344CB8AC3E}">
        <p14:creationId xmlns:p14="http://schemas.microsoft.com/office/powerpoint/2010/main" val="294339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Ration Book image from: https://www.iwm.org.uk/collections/item/object/1030045897 </a:t>
            </a:r>
          </a:p>
          <a:p>
            <a:r>
              <a:rPr lang="en-GB" dirty="0"/>
              <a:t>Dig for Victory image from: https://www.iwm.org.uk/collections/item/object/27692</a:t>
            </a:r>
          </a:p>
          <a:p>
            <a:r>
              <a:rPr lang="en-GB" dirty="0"/>
              <a:t>Women’s Land Army image from: https://www.iwm.org.uk/collections/item/object/33508</a:t>
            </a:r>
          </a:p>
          <a:p>
            <a:endParaRPr lang="en-GB" dirty="0"/>
          </a:p>
          <a:p>
            <a:endParaRPr lang="en-GB" dirty="0"/>
          </a:p>
        </p:txBody>
      </p:sp>
      <p:sp>
        <p:nvSpPr>
          <p:cNvPr id="4" name="Slide Number Placeholder 3"/>
          <p:cNvSpPr>
            <a:spLocks noGrp="1"/>
          </p:cNvSpPr>
          <p:nvPr>
            <p:ph type="sldNum" sz="quarter" idx="5"/>
          </p:nvPr>
        </p:nvSpPr>
        <p:spPr/>
        <p:txBody>
          <a:bodyPr/>
          <a:lstStyle/>
          <a:p>
            <a:fld id="{CF675281-DCF5-4075-BB1D-91FFE5D5C8B7}" type="slidenum">
              <a:rPr lang="en-GB" smtClean="0"/>
              <a:t>9</a:t>
            </a:fld>
            <a:endParaRPr lang="en-GB"/>
          </a:p>
        </p:txBody>
      </p:sp>
    </p:spTree>
    <p:extLst>
      <p:ext uri="{BB962C8B-B14F-4D97-AF65-F5344CB8AC3E}">
        <p14:creationId xmlns:p14="http://schemas.microsoft.com/office/powerpoint/2010/main" val="388700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https://www.iwm.org.uk/collections/item/object/27692</a:t>
            </a:r>
          </a:p>
        </p:txBody>
      </p:sp>
      <p:sp>
        <p:nvSpPr>
          <p:cNvPr id="4" name="Slide Number Placeholder 3"/>
          <p:cNvSpPr>
            <a:spLocks noGrp="1"/>
          </p:cNvSpPr>
          <p:nvPr>
            <p:ph type="sldNum" sz="quarter" idx="5"/>
          </p:nvPr>
        </p:nvSpPr>
        <p:spPr/>
        <p:txBody>
          <a:bodyPr/>
          <a:lstStyle/>
          <a:p>
            <a:fld id="{CF675281-DCF5-4075-BB1D-91FFE5D5C8B7}" type="slidenum">
              <a:rPr lang="en-GB" smtClean="0"/>
              <a:t>13</a:t>
            </a:fld>
            <a:endParaRPr lang="en-GB"/>
          </a:p>
        </p:txBody>
      </p:sp>
    </p:spTree>
    <p:extLst>
      <p:ext uri="{BB962C8B-B14F-4D97-AF65-F5344CB8AC3E}">
        <p14:creationId xmlns:p14="http://schemas.microsoft.com/office/powerpoint/2010/main" val="157294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78C7-C328-4900-ABA9-D938DB10D0CC}"/>
              </a:ext>
            </a:extLst>
          </p:cNvPr>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dirty="0"/>
              <a:t>Click to edit </a:t>
            </a:r>
            <a:r>
              <a:rPr lang="en-US" dirty="0" err="1"/>
              <a:t>yjjMaster</a:t>
            </a:r>
            <a:r>
              <a:rPr lang="en-US" dirty="0"/>
              <a:t> title style</a:t>
            </a:r>
            <a:endParaRPr lang="en-GB" dirty="0"/>
          </a:p>
        </p:txBody>
      </p:sp>
      <p:sp>
        <p:nvSpPr>
          <p:cNvPr id="3" name="Subtitle 2">
            <a:extLst>
              <a:ext uri="{FF2B5EF4-FFF2-40B4-BE49-F238E27FC236}">
                <a16:creationId xmlns:a16="http://schemas.microsoft.com/office/drawing/2014/main" id="{F7F4334E-A464-4048-9B5F-EB84F852D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7995E0-DA4F-4D24-8F02-766AC17ACDFD}"/>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5" name="Footer Placeholder 4">
            <a:extLst>
              <a:ext uri="{FF2B5EF4-FFF2-40B4-BE49-F238E27FC236}">
                <a16:creationId xmlns:a16="http://schemas.microsoft.com/office/drawing/2014/main" id="{CAE69603-BFA3-4418-8C19-E9FD19DD5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0725CD-45E9-4289-A12C-82DFF83750AB}"/>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199759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FFD7-8F86-4BCA-8FCA-0495A60AA3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54E710-90BF-44B7-8463-28C24C4ECF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8FE5F2-D4DB-4107-B5B1-07E0C78F9CB9}"/>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5" name="Footer Placeholder 4">
            <a:extLst>
              <a:ext uri="{FF2B5EF4-FFF2-40B4-BE49-F238E27FC236}">
                <a16:creationId xmlns:a16="http://schemas.microsoft.com/office/drawing/2014/main" id="{B3E760B3-7E47-47BF-97E3-0CFDC12FC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9AFCC3-BFD4-44E5-95CD-94850B15ACFA}"/>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64971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C8DE66-50BE-4208-9D2F-882592DDCC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439F06-F499-4229-930E-61947E58E2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38C98-9192-4C06-B3F3-21C96F10AAFF}"/>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5" name="Footer Placeholder 4">
            <a:extLst>
              <a:ext uri="{FF2B5EF4-FFF2-40B4-BE49-F238E27FC236}">
                <a16:creationId xmlns:a16="http://schemas.microsoft.com/office/drawing/2014/main" id="{E7792616-1FA5-468C-8CB0-28E273E2B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CC7C2-C134-47BE-B23E-F41B6F009625}"/>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1255932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17755-9A98-4DED-B703-BF368F6F47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2A1354-0CD9-4EDA-9DE9-1E35391752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D924BC-F00E-412F-A784-DF606501088D}"/>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5" name="Footer Placeholder 4">
            <a:extLst>
              <a:ext uri="{FF2B5EF4-FFF2-40B4-BE49-F238E27FC236}">
                <a16:creationId xmlns:a16="http://schemas.microsoft.com/office/drawing/2014/main" id="{A984CB50-05F9-4209-8321-88D27B59A8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ABECD7-55C4-47EC-87B6-8B7408C56585}"/>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306361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4925-D0C7-4489-9651-5B1467792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90C704-0D50-48EE-82EC-FB014FD84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122B39-CF91-4524-B17C-A14BE09700BA}"/>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5" name="Footer Placeholder 4">
            <a:extLst>
              <a:ext uri="{FF2B5EF4-FFF2-40B4-BE49-F238E27FC236}">
                <a16:creationId xmlns:a16="http://schemas.microsoft.com/office/drawing/2014/main" id="{570096C3-D79F-4813-B83E-38F9F147CA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F26DCC-D98F-486C-BFAF-AEDF196241B3}"/>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254188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7AA2-4ECB-48E0-BD37-9515C01186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44BC96-A16E-4C50-9EBD-87647E77F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192664-0999-4EF4-916E-C970674A0A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1AAF1C-20DC-4819-85FC-ECB9B1B1095F}"/>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6" name="Footer Placeholder 5">
            <a:extLst>
              <a:ext uri="{FF2B5EF4-FFF2-40B4-BE49-F238E27FC236}">
                <a16:creationId xmlns:a16="http://schemas.microsoft.com/office/drawing/2014/main" id="{224EBE21-B10E-4737-86B5-7616482B84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60432B-75FE-455E-B1E2-F0E3014F7DE8}"/>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36251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89E22-95B8-43F2-B338-533732C950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97D738-6C51-4B69-A381-277087C4A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ADD398-41CE-4556-93AE-14B7FBBCE8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F94973-65BF-4BDD-89C7-44AC8F9774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D18F98-80E0-4CE1-90B6-774A1EE1D2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56169F-2EFF-4355-A18F-423FEEAA221E}"/>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8" name="Footer Placeholder 7">
            <a:extLst>
              <a:ext uri="{FF2B5EF4-FFF2-40B4-BE49-F238E27FC236}">
                <a16:creationId xmlns:a16="http://schemas.microsoft.com/office/drawing/2014/main" id="{42C62F95-8B1B-4A8B-B732-A2BD7043C0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AB5D1D-192C-4FF2-B10B-9D4B33817639}"/>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242291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FB06-C770-47E6-B339-903B03B657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0968C9-A4B0-46DE-A35C-7E06E0DE3CA8}"/>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4" name="Footer Placeholder 3">
            <a:extLst>
              <a:ext uri="{FF2B5EF4-FFF2-40B4-BE49-F238E27FC236}">
                <a16:creationId xmlns:a16="http://schemas.microsoft.com/office/drawing/2014/main" id="{5A975A2A-FAA8-4892-B363-E8CD6D3790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218279-D288-4748-8248-59266C6983F0}"/>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121092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3EF42-657C-40FF-A5EE-81BB7F072F31}"/>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3" name="Footer Placeholder 2">
            <a:extLst>
              <a:ext uri="{FF2B5EF4-FFF2-40B4-BE49-F238E27FC236}">
                <a16:creationId xmlns:a16="http://schemas.microsoft.com/office/drawing/2014/main" id="{0E025443-2386-44B2-B7A9-84E77E1BB4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BA7089-9AE7-40AB-9005-4E81F0870796}"/>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493990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96BF-2F54-4DDF-A2D1-AF0C149C44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D9CDCF-E6AB-4277-9DB3-6B349170F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B3CDA5-0D6F-4F7B-957D-3ACCE8613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6D09B2-B959-4C90-9695-EE2F09E4211E}"/>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6" name="Footer Placeholder 5">
            <a:extLst>
              <a:ext uri="{FF2B5EF4-FFF2-40B4-BE49-F238E27FC236}">
                <a16:creationId xmlns:a16="http://schemas.microsoft.com/office/drawing/2014/main" id="{1EAD5BA8-B99D-4772-8F53-E13E9A8245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BA213E-30DF-475D-83A9-79598D794BD4}"/>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372239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F8AA-D490-4B12-995B-A79570AC8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05E860-C969-4A13-BF64-51CD8B7325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755719B-D1E2-42CF-8964-A81BF8353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9F14F3-6D1F-45D3-87AB-8A5C5D4223DE}"/>
              </a:ext>
            </a:extLst>
          </p:cNvPr>
          <p:cNvSpPr>
            <a:spLocks noGrp="1"/>
          </p:cNvSpPr>
          <p:nvPr>
            <p:ph type="dt" sz="half" idx="10"/>
          </p:nvPr>
        </p:nvSpPr>
        <p:spPr/>
        <p:txBody>
          <a:bodyPr/>
          <a:lstStyle/>
          <a:p>
            <a:fld id="{27400D08-AC08-491A-B992-26EAF4FF96D8}" type="datetimeFigureOut">
              <a:rPr lang="en-GB" smtClean="0"/>
              <a:t>17/08/2023</a:t>
            </a:fld>
            <a:endParaRPr lang="en-GB"/>
          </a:p>
        </p:txBody>
      </p:sp>
      <p:sp>
        <p:nvSpPr>
          <p:cNvPr id="6" name="Footer Placeholder 5">
            <a:extLst>
              <a:ext uri="{FF2B5EF4-FFF2-40B4-BE49-F238E27FC236}">
                <a16:creationId xmlns:a16="http://schemas.microsoft.com/office/drawing/2014/main" id="{59C000ED-7559-4C5E-8767-F52D5AA6B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EE3DB-AC7F-44D0-99EF-477E141CE1A1}"/>
              </a:ext>
            </a:extLst>
          </p:cNvPr>
          <p:cNvSpPr>
            <a:spLocks noGrp="1"/>
          </p:cNvSpPr>
          <p:nvPr>
            <p:ph type="sldNum" sz="quarter" idx="12"/>
          </p:nvPr>
        </p:nvSpPr>
        <p:spPr/>
        <p:txBody>
          <a:bodyPr/>
          <a:lstStyle/>
          <a:p>
            <a:fld id="{A35B3144-D863-4998-A16F-5CB73F550C4D}" type="slidenum">
              <a:rPr lang="en-GB" smtClean="0"/>
              <a:t>‹#›</a:t>
            </a:fld>
            <a:endParaRPr lang="en-GB"/>
          </a:p>
        </p:txBody>
      </p:sp>
    </p:spTree>
    <p:extLst>
      <p:ext uri="{BB962C8B-B14F-4D97-AF65-F5344CB8AC3E}">
        <p14:creationId xmlns:p14="http://schemas.microsoft.com/office/powerpoint/2010/main" val="3274051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D6DD0-CC87-474E-A861-673951F56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a:t>
            </a:r>
            <a:r>
              <a:rPr lang="en-US" dirty="0" err="1"/>
              <a:t>titjjjjle</a:t>
            </a:r>
            <a:r>
              <a:rPr lang="en-US" dirty="0"/>
              <a:t> style</a:t>
            </a:r>
            <a:endParaRPr lang="en-GB" dirty="0"/>
          </a:p>
        </p:txBody>
      </p:sp>
      <p:sp>
        <p:nvSpPr>
          <p:cNvPr id="3" name="Text Placeholder 2">
            <a:extLst>
              <a:ext uri="{FF2B5EF4-FFF2-40B4-BE49-F238E27FC236}">
                <a16:creationId xmlns:a16="http://schemas.microsoft.com/office/drawing/2014/main" id="{CA804518-0C6E-4EC4-8B95-C1452EA72F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EA5B24E-404E-4DAF-A922-E9CFC9E43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00D08-AC08-491A-B992-26EAF4FF96D8}" type="datetimeFigureOut">
              <a:rPr lang="en-GB" smtClean="0"/>
              <a:t>17/08/2023</a:t>
            </a:fld>
            <a:endParaRPr lang="en-GB"/>
          </a:p>
        </p:txBody>
      </p:sp>
      <p:sp>
        <p:nvSpPr>
          <p:cNvPr id="5" name="Footer Placeholder 4">
            <a:extLst>
              <a:ext uri="{FF2B5EF4-FFF2-40B4-BE49-F238E27FC236}">
                <a16:creationId xmlns:a16="http://schemas.microsoft.com/office/drawing/2014/main" id="{A0D1D404-E093-4C71-BA29-F0B17DA2B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EB8E35-CC12-421B-941D-C9209EBD0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B3144-D863-4998-A16F-5CB73F550C4D}" type="slidenum">
              <a:rPr lang="en-GB" smtClean="0"/>
              <a:t>‹#›</a:t>
            </a:fld>
            <a:endParaRPr lang="en-GB"/>
          </a:p>
        </p:txBody>
      </p:sp>
      <p:sp>
        <p:nvSpPr>
          <p:cNvPr id="7" name="Rectangle 6">
            <a:extLst>
              <a:ext uri="{FF2B5EF4-FFF2-40B4-BE49-F238E27FC236}">
                <a16:creationId xmlns:a16="http://schemas.microsoft.com/office/drawing/2014/main" id="{644FA8A9-D402-412A-B14C-AAB3C45F42BE}"/>
              </a:ext>
            </a:extLst>
          </p:cNvPr>
          <p:cNvSpPr/>
          <p:nvPr/>
        </p:nvSpPr>
        <p:spPr>
          <a:xfrm>
            <a:off x="1" y="0"/>
            <a:ext cx="4038600" cy="2612571"/>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9E76C89-55B4-48DC-B8B9-435ED1E8AA35}"/>
              </a:ext>
            </a:extLst>
          </p:cNvPr>
          <p:cNvSpPr/>
          <p:nvPr/>
        </p:nvSpPr>
        <p:spPr>
          <a:xfrm>
            <a:off x="10069033" y="4376"/>
            <a:ext cx="2122967" cy="459647"/>
          </a:xfrm>
          <a:prstGeom prst="rect">
            <a:avLst/>
          </a:pr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94745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ourworldindata.org/pollinator-dependence#:~:text=It's%20true%3A%20around%20three%2Dquarters,on%20pollinators%20to%20some%20extent."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agnificentmeadows.org.uk/conserve-restore/importance-of-meadows#:~:text=Six%20million%20acres%20of%20grassland,albeit%20marginally%20less%20catastrophic%2C%20fat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iwm.org.uk/learning/resources/food-nutri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wm.org.uk/learning/resources/food-nutriti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iwm.org.uk/collections/item/object/1060006259"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5793E2-F08E-4041-A76E-3113B26B0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26"/>
            <a:ext cx="12192000" cy="6862026"/>
          </a:xfrm>
          <a:prstGeom prst="rect">
            <a:avLst/>
          </a:prstGeom>
        </p:spPr>
      </p:pic>
      <p:sp>
        <p:nvSpPr>
          <p:cNvPr id="2" name="Title 1">
            <a:extLst>
              <a:ext uri="{FF2B5EF4-FFF2-40B4-BE49-F238E27FC236}">
                <a16:creationId xmlns:a16="http://schemas.microsoft.com/office/drawing/2014/main" id="{C605867D-54C6-4462-90D4-72131A47A9E6}"/>
              </a:ext>
            </a:extLst>
          </p:cNvPr>
          <p:cNvSpPr>
            <a:spLocks noGrp="1"/>
          </p:cNvSpPr>
          <p:nvPr>
            <p:ph type="ctrTitle"/>
          </p:nvPr>
        </p:nvSpPr>
        <p:spPr>
          <a:xfrm>
            <a:off x="3009900" y="2950300"/>
            <a:ext cx="6172200" cy="953373"/>
          </a:xfrm>
          <a:solidFill>
            <a:schemeClr val="tx1">
              <a:alpha val="75000"/>
            </a:schemeClr>
          </a:solidFill>
        </p:spPr>
        <p:txBody>
          <a:bodyPr>
            <a:normAutofit/>
          </a:bodyPr>
          <a:lstStyle/>
          <a:p>
            <a:r>
              <a:rPr lang="en-GB" dirty="0">
                <a:latin typeface="Fira Sans Light" panose="020B0403050000020004" pitchFamily="34" charset="0"/>
              </a:rPr>
              <a:t>‘Sow for Success’</a:t>
            </a:r>
          </a:p>
        </p:txBody>
      </p:sp>
      <p:pic>
        <p:nvPicPr>
          <p:cNvPr id="9" name="Picture 8">
            <a:extLst>
              <a:ext uri="{FF2B5EF4-FFF2-40B4-BE49-F238E27FC236}">
                <a16:creationId xmlns:a16="http://schemas.microsoft.com/office/drawing/2014/main" id="{955E9B62-5295-4DE8-B60F-9643E123F6DA}"/>
              </a:ext>
            </a:extLst>
          </p:cNvPr>
          <p:cNvPicPr>
            <a:picLocks noChangeAspect="1"/>
          </p:cNvPicPr>
          <p:nvPr/>
        </p:nvPicPr>
        <p:blipFill>
          <a:blip r:embed="rId3"/>
          <a:stretch>
            <a:fillRect/>
          </a:stretch>
        </p:blipFill>
        <p:spPr>
          <a:xfrm>
            <a:off x="10055056" y="-4027"/>
            <a:ext cx="2136944" cy="472377"/>
          </a:xfrm>
          <a:prstGeom prst="rect">
            <a:avLst/>
          </a:prstGeom>
        </p:spPr>
      </p:pic>
    </p:spTree>
    <p:extLst>
      <p:ext uri="{BB962C8B-B14F-4D97-AF65-F5344CB8AC3E}">
        <p14:creationId xmlns:p14="http://schemas.microsoft.com/office/powerpoint/2010/main" val="101299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925D66-0AF7-41D2-9105-1F39623F6ED0}"/>
              </a:ext>
            </a:extLst>
          </p:cNvPr>
          <p:cNvSpPr txBox="1"/>
          <p:nvPr/>
        </p:nvSpPr>
        <p:spPr>
          <a:xfrm>
            <a:off x="1" y="0"/>
            <a:ext cx="1750740"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Activity 1</a:t>
            </a:r>
          </a:p>
        </p:txBody>
      </p:sp>
      <p:sp>
        <p:nvSpPr>
          <p:cNvPr id="5" name="TextBox 4">
            <a:extLst>
              <a:ext uri="{FF2B5EF4-FFF2-40B4-BE49-F238E27FC236}">
                <a16:creationId xmlns:a16="http://schemas.microsoft.com/office/drawing/2014/main" id="{E8A5670A-5AAE-480E-B57B-1594672ADCD1}"/>
              </a:ext>
            </a:extLst>
          </p:cNvPr>
          <p:cNvSpPr txBox="1"/>
          <p:nvPr/>
        </p:nvSpPr>
        <p:spPr>
          <a:xfrm>
            <a:off x="164908" y="691377"/>
            <a:ext cx="11862183" cy="830997"/>
          </a:xfrm>
          <a:prstGeom prst="rect">
            <a:avLst/>
          </a:prstGeom>
          <a:solidFill>
            <a:schemeClr val="tx1">
              <a:alpha val="75000"/>
            </a:schemeClr>
          </a:solidFill>
        </p:spPr>
        <p:txBody>
          <a:bodyPr wrap="square" rtlCol="0">
            <a:spAutoFit/>
          </a:bodyPr>
          <a:lstStyle/>
          <a:p>
            <a:r>
              <a:rPr lang="en-GB" sz="2400" dirty="0">
                <a:solidFill>
                  <a:schemeClr val="bg1"/>
                </a:solidFill>
                <a:latin typeface="Fira Sans Light" panose="020B0403050000020004" pitchFamily="34" charset="0"/>
              </a:rPr>
              <a:t>Fill in this concept map to show that you understand the causes of wildflower loss that are related to the Second World War.</a:t>
            </a:r>
          </a:p>
        </p:txBody>
      </p:sp>
      <p:pic>
        <p:nvPicPr>
          <p:cNvPr id="2" name="Picture 1">
            <a:extLst>
              <a:ext uri="{FF2B5EF4-FFF2-40B4-BE49-F238E27FC236}">
                <a16:creationId xmlns:a16="http://schemas.microsoft.com/office/drawing/2014/main" id="{12E9665E-FD10-4EC4-8980-D0E2F1E5B875}"/>
              </a:ext>
            </a:extLst>
          </p:cNvPr>
          <p:cNvPicPr>
            <a:picLocks noChangeAspect="1"/>
          </p:cNvPicPr>
          <p:nvPr/>
        </p:nvPicPr>
        <p:blipFill>
          <a:blip r:embed="rId2"/>
          <a:stretch>
            <a:fillRect/>
          </a:stretch>
        </p:blipFill>
        <p:spPr>
          <a:xfrm>
            <a:off x="2322473" y="1690531"/>
            <a:ext cx="7547052" cy="4924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680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B6111-38B5-4BD7-9540-511DCCC5E414}"/>
              </a:ext>
            </a:extLst>
          </p:cNvPr>
          <p:cNvSpPr txBox="1"/>
          <p:nvPr/>
        </p:nvSpPr>
        <p:spPr>
          <a:xfrm>
            <a:off x="267630" y="125603"/>
            <a:ext cx="7370956"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But why are wildflower meadows important?</a:t>
            </a:r>
          </a:p>
        </p:txBody>
      </p:sp>
      <p:sp>
        <p:nvSpPr>
          <p:cNvPr id="3" name="TextBox 2">
            <a:extLst>
              <a:ext uri="{FF2B5EF4-FFF2-40B4-BE49-F238E27FC236}">
                <a16:creationId xmlns:a16="http://schemas.microsoft.com/office/drawing/2014/main" id="{E030919D-D9FC-4262-BAF1-63B8461C698E}"/>
              </a:ext>
            </a:extLst>
          </p:cNvPr>
          <p:cNvSpPr txBox="1"/>
          <p:nvPr/>
        </p:nvSpPr>
        <p:spPr>
          <a:xfrm>
            <a:off x="267631" y="856781"/>
            <a:ext cx="8686798" cy="2123658"/>
          </a:xfrm>
          <a:prstGeom prst="rect">
            <a:avLst/>
          </a:prstGeom>
          <a:solidFill>
            <a:schemeClr val="tx1">
              <a:alpha val="75000"/>
            </a:schemeClr>
          </a:solidFill>
        </p:spPr>
        <p:txBody>
          <a:bodyPr wrap="square" rtlCol="0">
            <a:spAutoFit/>
          </a:bodyPr>
          <a:lstStyle/>
          <a:p>
            <a:r>
              <a:rPr lang="en-GB" sz="2200" dirty="0">
                <a:solidFill>
                  <a:schemeClr val="bg1"/>
                </a:solidFill>
                <a:latin typeface="Fira Sans Light" panose="020B0403050000020004" pitchFamily="34" charset="0"/>
              </a:rPr>
              <a:t>There are many advantages to planting wildflowers. These include:  </a:t>
            </a:r>
          </a:p>
          <a:p>
            <a:pPr marL="285750" indent="-285750">
              <a:buFont typeface="Arial" panose="020B0604020202020204" pitchFamily="34" charset="0"/>
              <a:buChar char="•"/>
            </a:pPr>
            <a:endParaRPr lang="en-GB" sz="22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Connecting people with the natural world.  </a:t>
            </a:r>
          </a:p>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Transforming underused spaces into vibrant living landscapes. </a:t>
            </a:r>
          </a:p>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Increasing biodiversity.</a:t>
            </a:r>
          </a:p>
          <a:p>
            <a:pPr marL="285750" indent="-285750">
              <a:buFont typeface="Arial" panose="020B0604020202020204" pitchFamily="34" charset="0"/>
              <a:buChar char="•"/>
            </a:pPr>
            <a:r>
              <a:rPr lang="en-GB" sz="2200" b="1" dirty="0">
                <a:solidFill>
                  <a:schemeClr val="bg1"/>
                </a:solidFill>
                <a:latin typeface="Fira Sans Light" panose="020B0403050000020004" pitchFamily="34" charset="0"/>
              </a:rPr>
              <a:t>Help pollinators that are currently under threat.  </a:t>
            </a:r>
          </a:p>
        </p:txBody>
      </p:sp>
      <p:sp>
        <p:nvSpPr>
          <p:cNvPr id="4" name="Rectangle 3">
            <a:extLst>
              <a:ext uri="{FF2B5EF4-FFF2-40B4-BE49-F238E27FC236}">
                <a16:creationId xmlns:a16="http://schemas.microsoft.com/office/drawing/2014/main" id="{130278CE-2F26-41BF-9D78-8F7A287A1DB3}"/>
              </a:ext>
            </a:extLst>
          </p:cNvPr>
          <p:cNvSpPr/>
          <p:nvPr/>
        </p:nvSpPr>
        <p:spPr>
          <a:xfrm>
            <a:off x="267627" y="3270699"/>
            <a:ext cx="8686798" cy="1446550"/>
          </a:xfrm>
          <a:prstGeom prst="rect">
            <a:avLst/>
          </a:prstGeom>
          <a:solidFill>
            <a:schemeClr val="tx1">
              <a:alpha val="75000"/>
            </a:schemeClr>
          </a:solidFill>
        </p:spPr>
        <p:txBody>
          <a:bodyPr wrap="square">
            <a:spAutoFit/>
          </a:bodyPr>
          <a:lstStyle/>
          <a:p>
            <a:r>
              <a:rPr lang="en-GB" sz="2200" dirty="0">
                <a:solidFill>
                  <a:schemeClr val="bg1"/>
                </a:solidFill>
                <a:latin typeface="Fira Sans Light" panose="020B0403050000020004" pitchFamily="34" charset="0"/>
              </a:rPr>
              <a:t>Pollinators, such as bees, hoverflies, butterflies, moths, beetles and wasps play a crucial role for UK food security. According to the ‘</a:t>
            </a:r>
            <a:r>
              <a:rPr lang="en-GB" sz="2200" dirty="0">
                <a:solidFill>
                  <a:schemeClr val="bg1"/>
                </a:solidFill>
                <a:latin typeface="Fira Sans Light" panose="020B0403050000020004" pitchFamily="34" charset="0"/>
                <a:hlinkClick r:id="rId2"/>
              </a:rPr>
              <a:t>Our World Data</a:t>
            </a:r>
            <a:r>
              <a:rPr lang="en-GB" sz="2200" dirty="0">
                <a:solidFill>
                  <a:schemeClr val="bg1"/>
                </a:solidFill>
                <a:latin typeface="Fira Sans Light" panose="020B0403050000020004" pitchFamily="34" charset="0"/>
              </a:rPr>
              <a:t>’ website, 75% of the different crops we grow for food depend on pollinators to some extent. </a:t>
            </a:r>
          </a:p>
        </p:txBody>
      </p:sp>
      <p:sp>
        <p:nvSpPr>
          <p:cNvPr id="8" name="Rectangle 7">
            <a:extLst>
              <a:ext uri="{FF2B5EF4-FFF2-40B4-BE49-F238E27FC236}">
                <a16:creationId xmlns:a16="http://schemas.microsoft.com/office/drawing/2014/main" id="{A34E20C0-9274-4A32-B30E-64F93962A07A}"/>
              </a:ext>
            </a:extLst>
          </p:cNvPr>
          <p:cNvSpPr/>
          <p:nvPr/>
        </p:nvSpPr>
        <p:spPr>
          <a:xfrm>
            <a:off x="267627" y="5018378"/>
            <a:ext cx="8686798" cy="1446550"/>
          </a:xfrm>
          <a:prstGeom prst="rect">
            <a:avLst/>
          </a:prstGeom>
          <a:solidFill>
            <a:schemeClr val="tx1"/>
          </a:solidFill>
        </p:spPr>
        <p:txBody>
          <a:bodyPr wrap="square">
            <a:spAutoFit/>
          </a:bodyPr>
          <a:lstStyle/>
          <a:p>
            <a:r>
              <a:rPr lang="en-GB" sz="2200" b="1" dirty="0">
                <a:solidFill>
                  <a:schemeClr val="bg1"/>
                </a:solidFill>
                <a:latin typeface="Fira Sans Light" panose="020B0403050000020004" pitchFamily="34" charset="0"/>
              </a:rPr>
              <a:t>However, the number of pollinators we have (in the UK and around the world) has dropped dramatically over the past ten years. This would have a significant impact on the food we are able to grow and eat!</a:t>
            </a:r>
          </a:p>
        </p:txBody>
      </p:sp>
      <p:pic>
        <p:nvPicPr>
          <p:cNvPr id="11" name="Picture 10">
            <a:extLst>
              <a:ext uri="{FF2B5EF4-FFF2-40B4-BE49-F238E27FC236}">
                <a16:creationId xmlns:a16="http://schemas.microsoft.com/office/drawing/2014/main" id="{763DB0E0-2657-4A70-BFE4-718C7297D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061" y="3556709"/>
            <a:ext cx="2965138" cy="2721428"/>
          </a:xfrm>
          <a:prstGeom prst="rect">
            <a:avLst/>
          </a:prstGeom>
          <a:effectLst>
            <a:softEdge rad="127000"/>
          </a:effectLst>
        </p:spPr>
      </p:pic>
      <p:pic>
        <p:nvPicPr>
          <p:cNvPr id="10" name="Picture 9">
            <a:extLst>
              <a:ext uri="{FF2B5EF4-FFF2-40B4-BE49-F238E27FC236}">
                <a16:creationId xmlns:a16="http://schemas.microsoft.com/office/drawing/2014/main" id="{3694069C-DA61-4026-BA20-D241A7C49A0B}"/>
              </a:ext>
            </a:extLst>
          </p:cNvPr>
          <p:cNvPicPr>
            <a:picLocks noChangeAspect="1"/>
          </p:cNvPicPr>
          <p:nvPr/>
        </p:nvPicPr>
        <p:blipFill>
          <a:blip r:embed="rId4"/>
          <a:stretch>
            <a:fillRect/>
          </a:stretch>
        </p:blipFill>
        <p:spPr>
          <a:xfrm>
            <a:off x="9199755" y="918038"/>
            <a:ext cx="2736917" cy="2510961"/>
          </a:xfrm>
          <a:prstGeom prst="rect">
            <a:avLst/>
          </a:prstGeom>
          <a:effectLst>
            <a:softEdge rad="127000"/>
          </a:effectLst>
        </p:spPr>
      </p:pic>
    </p:spTree>
    <p:extLst>
      <p:ext uri="{BB962C8B-B14F-4D97-AF65-F5344CB8AC3E}">
        <p14:creationId xmlns:p14="http://schemas.microsoft.com/office/powerpoint/2010/main" val="23261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925D66-0AF7-41D2-9105-1F39623F6ED0}"/>
              </a:ext>
            </a:extLst>
          </p:cNvPr>
          <p:cNvSpPr txBox="1"/>
          <p:nvPr/>
        </p:nvSpPr>
        <p:spPr>
          <a:xfrm>
            <a:off x="1" y="0"/>
            <a:ext cx="1750740"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Activity 2</a:t>
            </a:r>
          </a:p>
        </p:txBody>
      </p:sp>
      <p:sp>
        <p:nvSpPr>
          <p:cNvPr id="5" name="TextBox 4">
            <a:extLst>
              <a:ext uri="{FF2B5EF4-FFF2-40B4-BE49-F238E27FC236}">
                <a16:creationId xmlns:a16="http://schemas.microsoft.com/office/drawing/2014/main" id="{E8A5670A-5AAE-480E-B57B-1594672ADCD1}"/>
              </a:ext>
            </a:extLst>
          </p:cNvPr>
          <p:cNvSpPr txBox="1"/>
          <p:nvPr/>
        </p:nvSpPr>
        <p:spPr>
          <a:xfrm>
            <a:off x="164908" y="691377"/>
            <a:ext cx="11862183" cy="830997"/>
          </a:xfrm>
          <a:prstGeom prst="rect">
            <a:avLst/>
          </a:prstGeom>
          <a:solidFill>
            <a:schemeClr val="tx1">
              <a:alpha val="75000"/>
            </a:schemeClr>
          </a:solidFill>
        </p:spPr>
        <p:txBody>
          <a:bodyPr wrap="square" rtlCol="0">
            <a:spAutoFit/>
          </a:bodyPr>
          <a:lstStyle/>
          <a:p>
            <a:r>
              <a:rPr lang="en-GB" sz="2400" dirty="0">
                <a:solidFill>
                  <a:schemeClr val="bg1"/>
                </a:solidFill>
                <a:latin typeface="Fira Sans Light" panose="020B0403050000020004" pitchFamily="34" charset="0"/>
              </a:rPr>
              <a:t>Use the cards below to create food chains or food webs showing the link between wildflowers and the food that we eat.</a:t>
            </a:r>
          </a:p>
        </p:txBody>
      </p:sp>
      <p:pic>
        <p:nvPicPr>
          <p:cNvPr id="6" name="Picture 5">
            <a:extLst>
              <a:ext uri="{FF2B5EF4-FFF2-40B4-BE49-F238E27FC236}">
                <a16:creationId xmlns:a16="http://schemas.microsoft.com/office/drawing/2014/main" id="{BECC2193-5D5C-41D1-8142-03BB003C0E1D}"/>
              </a:ext>
            </a:extLst>
          </p:cNvPr>
          <p:cNvPicPr>
            <a:picLocks noChangeAspect="1"/>
          </p:cNvPicPr>
          <p:nvPr/>
        </p:nvPicPr>
        <p:blipFill>
          <a:blip r:embed="rId2"/>
          <a:stretch>
            <a:fillRect/>
          </a:stretch>
        </p:blipFill>
        <p:spPr>
          <a:xfrm>
            <a:off x="2704750" y="1835043"/>
            <a:ext cx="6782497" cy="4858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73276D-3DB3-4825-AEAE-8EA748518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80331">
            <a:off x="9424136" y="1932665"/>
            <a:ext cx="2363863" cy="3534748"/>
          </a:xfrm>
          <a:prstGeom prst="rect">
            <a:avLst/>
          </a:prstGeom>
        </p:spPr>
      </p:pic>
      <p:sp>
        <p:nvSpPr>
          <p:cNvPr id="2" name="TextBox 1">
            <a:extLst>
              <a:ext uri="{FF2B5EF4-FFF2-40B4-BE49-F238E27FC236}">
                <a16:creationId xmlns:a16="http://schemas.microsoft.com/office/drawing/2014/main" id="{33EB6111-38B5-4BD7-9540-511DCCC5E414}"/>
              </a:ext>
            </a:extLst>
          </p:cNvPr>
          <p:cNvSpPr txBox="1"/>
          <p:nvPr/>
        </p:nvSpPr>
        <p:spPr>
          <a:xfrm>
            <a:off x="267629" y="144965"/>
            <a:ext cx="4816989"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So what can you do to help?</a:t>
            </a:r>
          </a:p>
        </p:txBody>
      </p:sp>
      <p:sp>
        <p:nvSpPr>
          <p:cNvPr id="3" name="TextBox 2">
            <a:extLst>
              <a:ext uri="{FF2B5EF4-FFF2-40B4-BE49-F238E27FC236}">
                <a16:creationId xmlns:a16="http://schemas.microsoft.com/office/drawing/2014/main" id="{E030919D-D9FC-4262-BAF1-63B8461C698E}"/>
              </a:ext>
            </a:extLst>
          </p:cNvPr>
          <p:cNvSpPr txBox="1"/>
          <p:nvPr/>
        </p:nvSpPr>
        <p:spPr>
          <a:xfrm>
            <a:off x="267629" y="865280"/>
            <a:ext cx="8876370" cy="5601533"/>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Main Activity</a:t>
            </a:r>
          </a:p>
          <a:p>
            <a:endParaRPr lang="en-GB" sz="2200" b="1" dirty="0">
              <a:solidFill>
                <a:schemeClr val="bg1"/>
              </a:solidFill>
              <a:latin typeface="Fira Sans Light" panose="020B0403050000020004" pitchFamily="34" charset="0"/>
            </a:endParaRPr>
          </a:p>
          <a:p>
            <a:r>
              <a:rPr lang="en-GB" sz="2200" b="1" dirty="0">
                <a:solidFill>
                  <a:schemeClr val="bg1"/>
                </a:solidFill>
                <a:latin typeface="Fira Sans Light" panose="020B0403050000020004" pitchFamily="34" charset="0"/>
              </a:rPr>
              <a:t>Challenge</a:t>
            </a:r>
            <a:r>
              <a:rPr lang="en-GB" sz="2200" dirty="0">
                <a:solidFill>
                  <a:schemeClr val="bg1"/>
                </a:solidFill>
                <a:latin typeface="Fira Sans Light" panose="020B0403050000020004" pitchFamily="34" charset="0"/>
              </a:rPr>
              <a:t>:</a:t>
            </a:r>
          </a:p>
          <a:p>
            <a:r>
              <a:rPr lang="en-GB" sz="2200" dirty="0">
                <a:solidFill>
                  <a:schemeClr val="bg1"/>
                </a:solidFill>
                <a:latin typeface="Fira Sans Light" panose="020B0403050000020004" pitchFamily="34" charset="0"/>
              </a:rPr>
              <a:t>We want you to embark on a ‘Dig for Victory’ style campaign to encourage people within your community to find available areas to sow wild flowers. We are calling this ‘</a:t>
            </a:r>
            <a:r>
              <a:rPr lang="en-GB" sz="2200" b="1" dirty="0">
                <a:solidFill>
                  <a:schemeClr val="bg1"/>
                </a:solidFill>
                <a:latin typeface="Fira Sans Light" panose="020B0403050000020004" pitchFamily="34" charset="0"/>
              </a:rPr>
              <a:t>Sow for Success!’</a:t>
            </a:r>
          </a:p>
          <a:p>
            <a:endParaRPr lang="en-GB" sz="2200" dirty="0">
              <a:solidFill>
                <a:schemeClr val="bg1"/>
              </a:solidFill>
              <a:latin typeface="Fira Sans Light" panose="020B0403050000020004" pitchFamily="34" charset="0"/>
            </a:endParaRPr>
          </a:p>
          <a:p>
            <a:r>
              <a:rPr lang="en-GB" sz="2200" dirty="0">
                <a:solidFill>
                  <a:schemeClr val="bg1"/>
                </a:solidFill>
                <a:latin typeface="Fira Sans Light" panose="020B0403050000020004" pitchFamily="34" charset="0"/>
              </a:rPr>
              <a:t>You could:</a:t>
            </a:r>
          </a:p>
          <a:p>
            <a:pPr marL="342900" indent="-342900">
              <a:buFont typeface="Arial" panose="020B0604020202020204" pitchFamily="34" charset="0"/>
              <a:buChar char="•"/>
            </a:pPr>
            <a:r>
              <a:rPr lang="en-GB" sz="2200" dirty="0">
                <a:solidFill>
                  <a:schemeClr val="bg1"/>
                </a:solidFill>
                <a:latin typeface="Fira Sans Light" panose="020B0403050000020004" pitchFamily="34" charset="0"/>
              </a:rPr>
              <a:t>Lead by example, finding creative ways to sow areas of wildflowers around your school.</a:t>
            </a:r>
          </a:p>
          <a:p>
            <a:pPr marL="342900" indent="-342900">
              <a:buFont typeface="Arial" panose="020B0604020202020204" pitchFamily="34" charset="0"/>
              <a:buChar char="•"/>
            </a:pPr>
            <a:r>
              <a:rPr lang="en-GB" sz="2200" dirty="0">
                <a:solidFill>
                  <a:schemeClr val="bg1"/>
                </a:solidFill>
                <a:latin typeface="Fira Sans Light" panose="020B0403050000020004" pitchFamily="34" charset="0"/>
              </a:rPr>
              <a:t>Create posters, in the style of the WW2 campaign you have seen today, to encourage other people to do the same.</a:t>
            </a:r>
          </a:p>
          <a:p>
            <a:pPr marL="342900" indent="-342900">
              <a:buFont typeface="Arial" panose="020B0604020202020204" pitchFamily="34" charset="0"/>
              <a:buChar char="•"/>
            </a:pPr>
            <a:r>
              <a:rPr lang="en-GB" sz="2200" dirty="0">
                <a:solidFill>
                  <a:schemeClr val="bg1"/>
                </a:solidFill>
                <a:latin typeface="Fira Sans Light" panose="020B0403050000020004" pitchFamily="34" charset="0"/>
              </a:rPr>
              <a:t>Produce campaign videos inspired by the Dig for Victory video from the Ministry of Information (see Slide 7).</a:t>
            </a:r>
          </a:p>
          <a:p>
            <a:pPr marL="342900" indent="-342900">
              <a:buFont typeface="Arial" panose="020B0604020202020204" pitchFamily="34" charset="0"/>
              <a:buChar char="•"/>
            </a:pPr>
            <a:r>
              <a:rPr lang="en-GB" sz="2200" dirty="0">
                <a:solidFill>
                  <a:schemeClr val="bg1"/>
                </a:solidFill>
                <a:latin typeface="Fira Sans Light" panose="020B0403050000020004" pitchFamily="34" charset="0"/>
              </a:rPr>
              <a:t>Write letters to influential people in your local area to persuade them of the importance of sowing wildflowers in your community.</a:t>
            </a:r>
          </a:p>
        </p:txBody>
      </p:sp>
      <p:sp>
        <p:nvSpPr>
          <p:cNvPr id="7" name="Rectangle 6">
            <a:extLst>
              <a:ext uri="{FF2B5EF4-FFF2-40B4-BE49-F238E27FC236}">
                <a16:creationId xmlns:a16="http://schemas.microsoft.com/office/drawing/2014/main" id="{0FCAEE32-99D1-4169-8C82-A639097B39BA}"/>
              </a:ext>
            </a:extLst>
          </p:cNvPr>
          <p:cNvSpPr/>
          <p:nvPr/>
        </p:nvSpPr>
        <p:spPr>
          <a:xfrm rot="593161">
            <a:off x="9809204" y="1996499"/>
            <a:ext cx="2016024" cy="1268232"/>
          </a:xfrm>
          <a:prstGeom prst="rect">
            <a:avLst/>
          </a:prstGeom>
          <a:solidFill>
            <a:schemeClr val="tx1">
              <a:alpha val="75000"/>
            </a:schemeClr>
          </a:solidFill>
        </p:spPr>
        <p:txBody>
          <a:bodyPr wrap="square">
            <a:spAutoFit/>
          </a:bodyPr>
          <a:lstStyle/>
          <a:p>
            <a:pPr algn="ctr">
              <a:lnSpc>
                <a:spcPct val="107000"/>
              </a:lnSpc>
              <a:spcAft>
                <a:spcPts val="800"/>
              </a:spcAft>
            </a:pPr>
            <a:r>
              <a:rPr lang="en-GB" sz="3600" b="1" dirty="0">
                <a:solidFill>
                  <a:schemeClr val="bg1"/>
                </a:solidFill>
                <a:latin typeface="Ink Free" panose="03080402000500000000" pitchFamily="66" charset="0"/>
                <a:ea typeface="Calibri" panose="020F0502020204030204" pitchFamily="34" charset="0"/>
                <a:cs typeface="Times New Roman" panose="02020603050405020304" pitchFamily="18" charset="0"/>
              </a:rPr>
              <a:t>Sow for Success</a:t>
            </a:r>
            <a:endParaRPr lang="en-GB"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51EE621-9340-42FB-BDD4-4C01721CB4A2}"/>
              </a:ext>
            </a:extLst>
          </p:cNvPr>
          <p:cNvSpPr/>
          <p:nvPr/>
        </p:nvSpPr>
        <p:spPr>
          <a:xfrm rot="534044">
            <a:off x="9154014" y="5396494"/>
            <a:ext cx="1697901" cy="261610"/>
          </a:xfrm>
          <a:prstGeom prst="rect">
            <a:avLst/>
          </a:prstGeom>
        </p:spPr>
        <p:txBody>
          <a:bodyPr wrap="none">
            <a:spAutoFit/>
          </a:bodyPr>
          <a:lstStyle/>
          <a:p>
            <a:r>
              <a:rPr lang="nn-NO" sz="1100" dirty="0">
                <a:solidFill>
                  <a:srgbClr val="333333"/>
                </a:solidFill>
                <a:latin typeface="Interface"/>
              </a:rPr>
              <a:t>© IWM Art.IWM PST 0059</a:t>
            </a:r>
            <a:endParaRPr lang="en-GB" sz="1100" dirty="0"/>
          </a:p>
        </p:txBody>
      </p:sp>
    </p:spTree>
    <p:extLst>
      <p:ext uri="{BB962C8B-B14F-4D97-AF65-F5344CB8AC3E}">
        <p14:creationId xmlns:p14="http://schemas.microsoft.com/office/powerpoint/2010/main" val="267254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53550D-D06A-4DB3-83DB-D3D04B883E7F}"/>
              </a:ext>
            </a:extLst>
          </p:cNvPr>
          <p:cNvSpPr/>
          <p:nvPr/>
        </p:nvSpPr>
        <p:spPr>
          <a:xfrm>
            <a:off x="2382644" y="598580"/>
            <a:ext cx="7426711" cy="3508653"/>
          </a:xfrm>
          <a:prstGeom prst="rect">
            <a:avLst/>
          </a:prstGeom>
          <a:solidFill>
            <a:schemeClr val="tx1">
              <a:alpha val="75000"/>
            </a:schemeClr>
          </a:solidFill>
        </p:spPr>
        <p:txBody>
          <a:bodyPr wrap="square">
            <a:spAutoFit/>
          </a:bodyPr>
          <a:lstStyle/>
          <a:p>
            <a:pPr algn="ctr" fontAlgn="base"/>
            <a:r>
              <a:rPr lang="en-GB" sz="3200" i="1" dirty="0">
                <a:solidFill>
                  <a:srgbClr val="000000"/>
                </a:solidFill>
                <a:latin typeface="Fira Sans Light" panose="020B0403050000020004" pitchFamily="34" charset="0"/>
              </a:rPr>
              <a:t>I wandered lonely as a cloud</a:t>
            </a:r>
          </a:p>
          <a:p>
            <a:pPr algn="ctr" fontAlgn="base"/>
            <a:r>
              <a:rPr lang="en-GB" sz="3200" i="1" dirty="0">
                <a:solidFill>
                  <a:srgbClr val="000000"/>
                </a:solidFill>
                <a:latin typeface="Fira Sans Light" panose="020B0403050000020004" pitchFamily="34" charset="0"/>
              </a:rPr>
              <a:t>That floats on high o'er vales and hills,</a:t>
            </a:r>
          </a:p>
          <a:p>
            <a:pPr algn="ctr" fontAlgn="base"/>
            <a:r>
              <a:rPr lang="en-GB" sz="3200" i="1" dirty="0">
                <a:solidFill>
                  <a:srgbClr val="000000"/>
                </a:solidFill>
                <a:latin typeface="Fira Sans Light" panose="020B0403050000020004" pitchFamily="34" charset="0"/>
              </a:rPr>
              <a:t>When all at once I saw a crowd,</a:t>
            </a:r>
          </a:p>
          <a:p>
            <a:pPr algn="ctr" fontAlgn="base"/>
            <a:r>
              <a:rPr lang="en-GB" sz="3200" i="1" dirty="0">
                <a:solidFill>
                  <a:srgbClr val="000000"/>
                </a:solidFill>
                <a:latin typeface="Fira Sans Light" panose="020B0403050000020004" pitchFamily="34" charset="0"/>
              </a:rPr>
              <a:t>A host, of golden daffodils;</a:t>
            </a:r>
          </a:p>
          <a:p>
            <a:pPr algn="ctr" fontAlgn="base"/>
            <a:r>
              <a:rPr lang="en-GB" sz="3200" i="1" dirty="0">
                <a:solidFill>
                  <a:srgbClr val="000000"/>
                </a:solidFill>
                <a:latin typeface="Fira Sans Light" panose="020B0403050000020004" pitchFamily="34" charset="0"/>
              </a:rPr>
              <a:t>Beside the lake, beneath the trees,</a:t>
            </a:r>
          </a:p>
          <a:p>
            <a:pPr algn="ctr" fontAlgn="base"/>
            <a:r>
              <a:rPr lang="en-GB" sz="3200" i="1" dirty="0">
                <a:solidFill>
                  <a:srgbClr val="000000"/>
                </a:solidFill>
                <a:latin typeface="Fira Sans Light" panose="020B0403050000020004" pitchFamily="34" charset="0"/>
              </a:rPr>
              <a:t>Fluttering and dancing in the breeze.</a:t>
            </a:r>
          </a:p>
          <a:p>
            <a:pPr algn="ctr" fontAlgn="base"/>
            <a:endParaRPr lang="en-GB" sz="1400" b="0" i="1" dirty="0">
              <a:solidFill>
                <a:srgbClr val="000000"/>
              </a:solidFill>
              <a:effectLst/>
              <a:latin typeface="Fira Sans Light" panose="020B0403050000020004" pitchFamily="34" charset="0"/>
            </a:endParaRPr>
          </a:p>
          <a:p>
            <a:pPr algn="r" fontAlgn="base"/>
            <a:r>
              <a:rPr lang="en-GB" sz="1200" i="1" dirty="0">
                <a:solidFill>
                  <a:srgbClr val="000000"/>
                </a:solidFill>
                <a:latin typeface="Fira Sans Light" panose="020B0403050000020004" pitchFamily="34" charset="0"/>
              </a:rPr>
              <a:t>William Wordsworth 1804</a:t>
            </a:r>
            <a:endParaRPr lang="en-GB" sz="1200" b="0" i="1" dirty="0">
              <a:solidFill>
                <a:srgbClr val="000000"/>
              </a:solidFill>
              <a:effectLst/>
              <a:latin typeface="Fira Sans Light" panose="020B0403050000020004" pitchFamily="34" charset="0"/>
            </a:endParaRPr>
          </a:p>
        </p:txBody>
      </p:sp>
      <p:sp>
        <p:nvSpPr>
          <p:cNvPr id="3" name="TextBox 2">
            <a:extLst>
              <a:ext uri="{FF2B5EF4-FFF2-40B4-BE49-F238E27FC236}">
                <a16:creationId xmlns:a16="http://schemas.microsoft.com/office/drawing/2014/main" id="{1ACE3404-7EAE-4114-A095-7AB9D11E3D14}"/>
              </a:ext>
            </a:extLst>
          </p:cNvPr>
          <p:cNvSpPr txBox="1"/>
          <p:nvPr/>
        </p:nvSpPr>
        <p:spPr>
          <a:xfrm>
            <a:off x="291790" y="4505093"/>
            <a:ext cx="11608420" cy="2123658"/>
          </a:xfrm>
          <a:prstGeom prst="rect">
            <a:avLst/>
          </a:prstGeom>
          <a:solidFill>
            <a:schemeClr val="tx1">
              <a:alpha val="75000"/>
            </a:schemeClr>
          </a:solidFill>
        </p:spPr>
        <p:txBody>
          <a:bodyPr wrap="square" rtlCol="0">
            <a:spAutoFit/>
          </a:bodyPr>
          <a:lstStyle/>
          <a:p>
            <a:r>
              <a:rPr lang="en-GB" sz="2200" dirty="0">
                <a:solidFill>
                  <a:schemeClr val="bg1"/>
                </a:solidFill>
                <a:latin typeface="Fira Sans Light" panose="020B0403050000020004" pitchFamily="34" charset="0"/>
              </a:rPr>
              <a:t>This verse is probably one of, if not the most famous opening stanzas in the history of British poetry. It was written by the English poet William Wordsworth in 1804. He was inspired by a walk he took, with his sister, through the countryside. However, since the time it was written, the ‘host of golden daffodils’ that inspired this famous poem (along with many other species of native wildflowers) are a far less common sight in the British countryside. </a:t>
            </a:r>
          </a:p>
        </p:txBody>
      </p:sp>
    </p:spTree>
    <p:extLst>
      <p:ext uri="{BB962C8B-B14F-4D97-AF65-F5344CB8AC3E}">
        <p14:creationId xmlns:p14="http://schemas.microsoft.com/office/powerpoint/2010/main" val="404940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EFB0-461D-4C43-8739-A293A0BC904F}"/>
              </a:ext>
            </a:extLst>
          </p:cNvPr>
          <p:cNvSpPr txBox="1">
            <a:spLocks/>
          </p:cNvSpPr>
          <p:nvPr/>
        </p:nvSpPr>
        <p:spPr>
          <a:xfrm>
            <a:off x="300037" y="2771687"/>
            <a:ext cx="6418815" cy="636526"/>
          </a:xfrm>
          <a:prstGeom prst="rect">
            <a:avLst/>
          </a:prstGeom>
          <a:solidFill>
            <a:schemeClr val="tx1">
              <a:alpha val="75000"/>
            </a:schemeClr>
          </a:solidFill>
        </p:spPr>
        <p:txBody>
          <a:bodyPr>
            <a:normAutofit fontScale="82500" lnSpcReduction="100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b="1" dirty="0">
                <a:latin typeface="Fira Sans Light" panose="020B0403050000020004" pitchFamily="34" charset="0"/>
              </a:rPr>
              <a:t>Outcomes for today’s lesson:</a:t>
            </a:r>
          </a:p>
        </p:txBody>
      </p:sp>
      <p:sp>
        <p:nvSpPr>
          <p:cNvPr id="4" name="Content Placeholder 2">
            <a:extLst>
              <a:ext uri="{FF2B5EF4-FFF2-40B4-BE49-F238E27FC236}">
                <a16:creationId xmlns:a16="http://schemas.microsoft.com/office/drawing/2014/main" id="{9B665EAA-98FE-495E-8075-2CBBD4B3DEAE}"/>
              </a:ext>
            </a:extLst>
          </p:cNvPr>
          <p:cNvSpPr txBox="1">
            <a:spLocks/>
          </p:cNvSpPr>
          <p:nvPr/>
        </p:nvSpPr>
        <p:spPr>
          <a:xfrm>
            <a:off x="300036" y="3768050"/>
            <a:ext cx="11545599" cy="2912495"/>
          </a:xfrm>
          <a:prstGeom prst="rect">
            <a:avLst/>
          </a:prstGeom>
          <a:solidFill>
            <a:schemeClr val="tx1">
              <a:alpha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1"/>
                </a:solidFill>
                <a:latin typeface="Fira Sans Light" panose="020B0403050000020004" pitchFamily="34" charset="0"/>
              </a:rPr>
              <a:t>Understand the cause and effect of changes to the British countryside, brought about by WW2.</a:t>
            </a:r>
          </a:p>
          <a:p>
            <a:r>
              <a:rPr lang="en-GB" dirty="0">
                <a:solidFill>
                  <a:schemeClr val="bg1"/>
                </a:solidFill>
                <a:latin typeface="Fira Sans Light" panose="020B0403050000020004" pitchFamily="34" charset="0"/>
              </a:rPr>
              <a:t>Describe the link between wildflowers, pollinators and food.</a:t>
            </a:r>
          </a:p>
          <a:p>
            <a:r>
              <a:rPr lang="en-GB" dirty="0">
                <a:solidFill>
                  <a:schemeClr val="bg1"/>
                </a:solidFill>
                <a:latin typeface="Fira Sans Light" panose="020B0403050000020004" pitchFamily="34" charset="0"/>
              </a:rPr>
              <a:t>Explain how sowing wildflowers can contribute to the health and well-being of UK habitats and help to ensure food security  for the future.</a:t>
            </a:r>
          </a:p>
          <a:p>
            <a:endParaRPr lang="en-GB" dirty="0"/>
          </a:p>
        </p:txBody>
      </p:sp>
      <p:pic>
        <p:nvPicPr>
          <p:cNvPr id="3" name="Picture 2">
            <a:extLst>
              <a:ext uri="{FF2B5EF4-FFF2-40B4-BE49-F238E27FC236}">
                <a16:creationId xmlns:a16="http://schemas.microsoft.com/office/drawing/2014/main" id="{FBDBD59E-637B-4C0C-9142-3C139185B20A}"/>
              </a:ext>
            </a:extLst>
          </p:cNvPr>
          <p:cNvPicPr>
            <a:picLocks noChangeAspect="1"/>
          </p:cNvPicPr>
          <p:nvPr/>
        </p:nvPicPr>
        <p:blipFill>
          <a:blip r:embed="rId2"/>
          <a:stretch>
            <a:fillRect/>
          </a:stretch>
        </p:blipFill>
        <p:spPr>
          <a:xfrm>
            <a:off x="8140390" y="499093"/>
            <a:ext cx="3456879" cy="3171485"/>
          </a:xfrm>
          <a:prstGeom prst="rect">
            <a:avLst/>
          </a:prstGeom>
          <a:effectLst>
            <a:softEdge rad="635000"/>
          </a:effectLst>
        </p:spPr>
      </p:pic>
    </p:spTree>
    <p:extLst>
      <p:ext uri="{BB962C8B-B14F-4D97-AF65-F5344CB8AC3E}">
        <p14:creationId xmlns:p14="http://schemas.microsoft.com/office/powerpoint/2010/main" val="82392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B6111-38B5-4BD7-9540-511DCCC5E414}"/>
              </a:ext>
            </a:extLst>
          </p:cNvPr>
          <p:cNvSpPr txBox="1"/>
          <p:nvPr/>
        </p:nvSpPr>
        <p:spPr>
          <a:xfrm>
            <a:off x="267629" y="334536"/>
            <a:ext cx="8229599"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A brief history of Wildflowers in Britain, since 1930</a:t>
            </a:r>
          </a:p>
        </p:txBody>
      </p:sp>
      <p:sp>
        <p:nvSpPr>
          <p:cNvPr id="3" name="TextBox 2">
            <a:extLst>
              <a:ext uri="{FF2B5EF4-FFF2-40B4-BE49-F238E27FC236}">
                <a16:creationId xmlns:a16="http://schemas.microsoft.com/office/drawing/2014/main" id="{E030919D-D9FC-4262-BAF1-63B8461C698E}"/>
              </a:ext>
            </a:extLst>
          </p:cNvPr>
          <p:cNvSpPr txBox="1"/>
          <p:nvPr/>
        </p:nvSpPr>
        <p:spPr>
          <a:xfrm>
            <a:off x="267630" y="1382751"/>
            <a:ext cx="11563814" cy="4524315"/>
          </a:xfrm>
          <a:prstGeom prst="rect">
            <a:avLst/>
          </a:prstGeom>
          <a:solidFill>
            <a:schemeClr val="tx1">
              <a:alpha val="75000"/>
            </a:schemeClr>
          </a:solid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Fira Sans Light" panose="020B0403050000020004" pitchFamily="34" charset="0"/>
              </a:rPr>
              <a:t>In 1930, natural wildflower meadows could be seen across the British countryside. There were over 7.5 million acres of wildflower meadows across the nation. That’s about the same size as 3,750,000 football pitches!</a:t>
            </a:r>
          </a:p>
          <a:p>
            <a:pPr marL="285750" indent="-285750">
              <a:buFont typeface="Arial" panose="020B0604020202020204" pitchFamily="34" charset="0"/>
              <a:buChar char="•"/>
            </a:pPr>
            <a:endParaRPr lang="en-GB" sz="24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400" dirty="0">
                <a:solidFill>
                  <a:schemeClr val="bg1"/>
                </a:solidFill>
                <a:latin typeface="Fira Sans Light" panose="020B0403050000020004" pitchFamily="34" charset="0"/>
              </a:rPr>
              <a:t>During the Second World War (1939-1945) over 6 million acres of grassland (approximately 3 million football pitches) was ploughed to grow cereals and vegetables.  </a:t>
            </a:r>
          </a:p>
          <a:p>
            <a:pPr marL="285750" indent="-285750">
              <a:buFont typeface="Arial" panose="020B0604020202020204" pitchFamily="34" charset="0"/>
              <a:buChar char="•"/>
            </a:pPr>
            <a:endParaRPr lang="en-GB" sz="24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400" dirty="0">
                <a:solidFill>
                  <a:schemeClr val="bg1"/>
                </a:solidFill>
                <a:latin typeface="Fira Sans Light" panose="020B0403050000020004" pitchFamily="34" charset="0"/>
              </a:rPr>
              <a:t>Over the 40 years that followed, 97% of the wild flower meadows, that were once a common sight across the country were destroyed.</a:t>
            </a:r>
          </a:p>
          <a:p>
            <a:pPr marL="285750" indent="-285750">
              <a:buFont typeface="Arial" panose="020B0604020202020204" pitchFamily="34" charset="0"/>
              <a:buChar char="•"/>
            </a:pPr>
            <a:endParaRPr lang="en-GB" sz="24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400" dirty="0">
                <a:solidFill>
                  <a:schemeClr val="bg1"/>
                </a:solidFill>
                <a:latin typeface="Fira Sans Light" panose="020B0403050000020004" pitchFamily="34" charset="0"/>
              </a:rPr>
              <a:t>Today, wildflower meadows account for less than 1% of the British countryside.</a:t>
            </a:r>
          </a:p>
        </p:txBody>
      </p:sp>
      <p:sp>
        <p:nvSpPr>
          <p:cNvPr id="4" name="TextBox 3">
            <a:extLst>
              <a:ext uri="{FF2B5EF4-FFF2-40B4-BE49-F238E27FC236}">
                <a16:creationId xmlns:a16="http://schemas.microsoft.com/office/drawing/2014/main" id="{5C141827-0A83-4F34-AE51-9DAE54AAF2FE}"/>
              </a:ext>
            </a:extLst>
          </p:cNvPr>
          <p:cNvSpPr txBox="1"/>
          <p:nvPr/>
        </p:nvSpPr>
        <p:spPr>
          <a:xfrm>
            <a:off x="6568068" y="6467707"/>
            <a:ext cx="5623932" cy="338554"/>
          </a:xfrm>
          <a:prstGeom prst="rect">
            <a:avLst/>
          </a:prstGeom>
          <a:noFill/>
        </p:spPr>
        <p:txBody>
          <a:bodyPr wrap="square" rtlCol="0">
            <a:spAutoFit/>
          </a:bodyPr>
          <a:lstStyle/>
          <a:p>
            <a:r>
              <a:rPr lang="en-GB" sz="1600" dirty="0">
                <a:solidFill>
                  <a:schemeClr val="bg1"/>
                </a:solidFill>
                <a:latin typeface="Fira Sans Light" panose="020B0403050000020004" pitchFamily="34" charset="0"/>
              </a:rPr>
              <a:t>Information source: </a:t>
            </a:r>
            <a:r>
              <a:rPr lang="en-GB" sz="1600" dirty="0">
                <a:solidFill>
                  <a:schemeClr val="bg1"/>
                </a:solidFill>
                <a:latin typeface="Fira Sans Light" panose="020B0403050000020004" pitchFamily="34" charset="0"/>
                <a:hlinkClick r:id="rId3"/>
              </a:rPr>
              <a:t>Save our magnificent meadows </a:t>
            </a:r>
            <a:r>
              <a:rPr lang="en-GB" sz="1600" dirty="0">
                <a:solidFill>
                  <a:schemeClr val="bg1"/>
                </a:solidFill>
                <a:latin typeface="Fira Sans Light" panose="020B0403050000020004" pitchFamily="34" charset="0"/>
              </a:rPr>
              <a:t>website </a:t>
            </a:r>
          </a:p>
        </p:txBody>
      </p:sp>
    </p:spTree>
    <p:extLst>
      <p:ext uri="{BB962C8B-B14F-4D97-AF65-F5344CB8AC3E}">
        <p14:creationId xmlns:p14="http://schemas.microsoft.com/office/powerpoint/2010/main" val="221093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B6111-38B5-4BD7-9540-511DCCC5E414}"/>
              </a:ext>
            </a:extLst>
          </p:cNvPr>
          <p:cNvSpPr txBox="1"/>
          <p:nvPr/>
        </p:nvSpPr>
        <p:spPr>
          <a:xfrm>
            <a:off x="267631" y="480166"/>
            <a:ext cx="10459843"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So, why did WW2 cause the destruction of Wildflower meadows?</a:t>
            </a:r>
          </a:p>
        </p:txBody>
      </p:sp>
      <p:sp>
        <p:nvSpPr>
          <p:cNvPr id="3" name="TextBox 2">
            <a:extLst>
              <a:ext uri="{FF2B5EF4-FFF2-40B4-BE49-F238E27FC236}">
                <a16:creationId xmlns:a16="http://schemas.microsoft.com/office/drawing/2014/main" id="{E030919D-D9FC-4262-BAF1-63B8461C698E}"/>
              </a:ext>
            </a:extLst>
          </p:cNvPr>
          <p:cNvSpPr txBox="1"/>
          <p:nvPr/>
        </p:nvSpPr>
        <p:spPr>
          <a:xfrm>
            <a:off x="267631" y="1342878"/>
            <a:ext cx="7917364" cy="5047536"/>
          </a:xfrm>
          <a:prstGeom prst="rect">
            <a:avLst/>
          </a:prstGeom>
          <a:solidFill>
            <a:schemeClr val="tx1">
              <a:alpha val="75000"/>
            </a:schemeClr>
          </a:solidFill>
        </p:spPr>
        <p:txBody>
          <a:bodyPr wrap="square" rtlCol="0">
            <a:spAutoFit/>
          </a:bodyPr>
          <a:lstStyle/>
          <a:p>
            <a:pPr marL="285750" indent="-285750">
              <a:buFont typeface="Arial" panose="020B0604020202020204" pitchFamily="34" charset="0"/>
              <a:buChar char="•"/>
            </a:pPr>
            <a:r>
              <a:rPr lang="en-GB" sz="2300" dirty="0">
                <a:solidFill>
                  <a:schemeClr val="bg1"/>
                </a:solidFill>
                <a:latin typeface="Fira Sans Light" panose="020B0403050000020004" pitchFamily="34" charset="0"/>
              </a:rPr>
              <a:t>The start of World War II (in 1939) led to major food security issues across Britain. People struggled to get hold of the foods that they were used to eating and, in turn, were struggled to feed their families.</a:t>
            </a:r>
          </a:p>
          <a:p>
            <a:pPr marL="285750" indent="-285750">
              <a:buFont typeface="Arial" panose="020B0604020202020204" pitchFamily="34" charset="0"/>
              <a:buChar char="•"/>
            </a:pPr>
            <a:endParaRPr lang="en-GB" sz="23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300" dirty="0">
                <a:solidFill>
                  <a:schemeClr val="bg1"/>
                </a:solidFill>
                <a:latin typeface="Fira Sans Light" panose="020B0403050000020004" pitchFamily="34" charset="0"/>
              </a:rPr>
              <a:t> Like today, much of the food consumed in Britain before the war, was produced overseas and imported (on ships) to this country. When the Second World War started the ships carrying food supplies became vulnerable to enemy attack. So, far less food was reaching Britain. </a:t>
            </a:r>
          </a:p>
          <a:p>
            <a:pPr marL="285750" indent="-285750">
              <a:buFont typeface="Arial" panose="020B0604020202020204" pitchFamily="34" charset="0"/>
              <a:buChar char="•"/>
            </a:pPr>
            <a:endParaRPr lang="en-GB" sz="23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300" dirty="0">
                <a:solidFill>
                  <a:schemeClr val="bg1"/>
                </a:solidFill>
                <a:latin typeface="Fira Sans Light" panose="020B0403050000020004" pitchFamily="34" charset="0"/>
              </a:rPr>
              <a:t>The transportation of military hardware also meant there was less shipping capacity available for food. </a:t>
            </a:r>
          </a:p>
        </p:txBody>
      </p:sp>
      <p:sp>
        <p:nvSpPr>
          <p:cNvPr id="7" name="Rectangle 6">
            <a:extLst>
              <a:ext uri="{FF2B5EF4-FFF2-40B4-BE49-F238E27FC236}">
                <a16:creationId xmlns:a16="http://schemas.microsoft.com/office/drawing/2014/main" id="{FBF5F98E-F549-41A3-BD33-C3ED55D4B6EA}"/>
              </a:ext>
            </a:extLst>
          </p:cNvPr>
          <p:cNvSpPr/>
          <p:nvPr/>
        </p:nvSpPr>
        <p:spPr>
          <a:xfrm rot="505165">
            <a:off x="10295923" y="5807560"/>
            <a:ext cx="1313180" cy="276999"/>
          </a:xfrm>
          <a:prstGeom prst="rect">
            <a:avLst/>
          </a:prstGeom>
        </p:spPr>
        <p:txBody>
          <a:bodyPr wrap="none">
            <a:spAutoFit/>
          </a:bodyPr>
          <a:lstStyle/>
          <a:p>
            <a:r>
              <a:rPr lang="en-GB" sz="1200" dirty="0">
                <a:solidFill>
                  <a:srgbClr val="333333"/>
                </a:solidFill>
                <a:latin typeface="Interface"/>
              </a:rPr>
              <a:t>© IWM HU 36171</a:t>
            </a:r>
            <a:endParaRPr lang="en-GB" sz="1200" dirty="0"/>
          </a:p>
        </p:txBody>
      </p:sp>
      <p:pic>
        <p:nvPicPr>
          <p:cNvPr id="5" name="Picture 4">
            <a:extLst>
              <a:ext uri="{FF2B5EF4-FFF2-40B4-BE49-F238E27FC236}">
                <a16:creationId xmlns:a16="http://schemas.microsoft.com/office/drawing/2014/main" id="{BAE486CF-6D61-44BB-B35C-0BB349058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8511">
            <a:off x="8767364" y="1810945"/>
            <a:ext cx="3057118" cy="377421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EADD558E-843E-4198-A5A0-EF84FFFCCB64}"/>
              </a:ext>
            </a:extLst>
          </p:cNvPr>
          <p:cNvSpPr txBox="1"/>
          <p:nvPr/>
        </p:nvSpPr>
        <p:spPr>
          <a:xfrm>
            <a:off x="0" y="6575202"/>
            <a:ext cx="4664926" cy="307777"/>
          </a:xfrm>
          <a:prstGeom prst="rect">
            <a:avLst/>
          </a:prstGeom>
          <a:noFill/>
        </p:spPr>
        <p:txBody>
          <a:bodyPr wrap="square" rtlCol="0">
            <a:spAutoFit/>
          </a:bodyPr>
          <a:lstStyle/>
          <a:p>
            <a:r>
              <a:rPr lang="en-GB" sz="1400" dirty="0">
                <a:solidFill>
                  <a:schemeClr val="bg1"/>
                </a:solidFill>
                <a:latin typeface="Fira Sans Light" panose="020B0403050000020004" pitchFamily="34" charset="0"/>
              </a:rPr>
              <a:t>Information source: </a:t>
            </a:r>
            <a:r>
              <a:rPr lang="en-GB" sz="1400" dirty="0">
                <a:solidFill>
                  <a:schemeClr val="bg1"/>
                </a:solidFill>
                <a:latin typeface="Fira Sans Light" panose="020B0403050000020004" pitchFamily="34" charset="0"/>
                <a:hlinkClick r:id="rId4"/>
              </a:rPr>
              <a:t>Imperial War Museum </a:t>
            </a:r>
            <a:r>
              <a:rPr lang="en-GB" sz="1400" dirty="0">
                <a:solidFill>
                  <a:schemeClr val="bg1"/>
                </a:solidFill>
                <a:latin typeface="Fira Sans Light" panose="020B0403050000020004" pitchFamily="34" charset="0"/>
              </a:rPr>
              <a:t>website </a:t>
            </a:r>
          </a:p>
        </p:txBody>
      </p:sp>
    </p:spTree>
    <p:extLst>
      <p:ext uri="{BB962C8B-B14F-4D97-AF65-F5344CB8AC3E}">
        <p14:creationId xmlns:p14="http://schemas.microsoft.com/office/powerpoint/2010/main" val="294439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B6111-38B5-4BD7-9540-511DCCC5E414}"/>
              </a:ext>
            </a:extLst>
          </p:cNvPr>
          <p:cNvSpPr txBox="1"/>
          <p:nvPr/>
        </p:nvSpPr>
        <p:spPr>
          <a:xfrm>
            <a:off x="267630" y="125603"/>
            <a:ext cx="4594302"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Rationing was introduced…</a:t>
            </a:r>
          </a:p>
        </p:txBody>
      </p:sp>
      <p:sp>
        <p:nvSpPr>
          <p:cNvPr id="3" name="TextBox 2">
            <a:extLst>
              <a:ext uri="{FF2B5EF4-FFF2-40B4-BE49-F238E27FC236}">
                <a16:creationId xmlns:a16="http://schemas.microsoft.com/office/drawing/2014/main" id="{E030919D-D9FC-4262-BAF1-63B8461C698E}"/>
              </a:ext>
            </a:extLst>
          </p:cNvPr>
          <p:cNvSpPr txBox="1"/>
          <p:nvPr/>
        </p:nvSpPr>
        <p:spPr>
          <a:xfrm>
            <a:off x="267630" y="856781"/>
            <a:ext cx="8631043" cy="5509200"/>
          </a:xfrm>
          <a:prstGeom prst="rect">
            <a:avLst/>
          </a:prstGeom>
          <a:solidFill>
            <a:schemeClr val="tx1">
              <a:alpha val="75000"/>
            </a:schemeClr>
          </a:solidFill>
        </p:spPr>
        <p:txBody>
          <a:bodyPr wrap="square" rtlCol="0">
            <a:spAutoFit/>
          </a:bodyPr>
          <a:lstStyle/>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In January 1940, the British government introduced food rationing. The scheme was designed to ensure fair shares of those foods which were in short supply due to the war. Rationing was overseen by the Ministry of Food which issued every man, woman and child a ration book with coupons. These restricted how much of each rationed food could be purchased each week.</a:t>
            </a:r>
          </a:p>
          <a:p>
            <a:endParaRPr lang="en-GB" sz="22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Basic foodstuffs such as sugar, meat, fats (like butter and margarine), bacon and cheese were rationed by the coupons in the ration book. </a:t>
            </a:r>
          </a:p>
          <a:p>
            <a:pPr marL="285750" indent="-285750">
              <a:buFont typeface="Arial" panose="020B0604020202020204" pitchFamily="34" charset="0"/>
              <a:buChar char="•"/>
            </a:pPr>
            <a:endParaRPr lang="en-GB" sz="22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Some foods such as fish or sausages were not rationed but could be in short supply which led to long hours of queuing, and sometimes disappointment when upon reaching the front of the queue it was only to discover that what you were queuing for had sold out. </a:t>
            </a:r>
          </a:p>
        </p:txBody>
      </p:sp>
      <p:sp>
        <p:nvSpPr>
          <p:cNvPr id="6" name="TextBox 5">
            <a:extLst>
              <a:ext uri="{FF2B5EF4-FFF2-40B4-BE49-F238E27FC236}">
                <a16:creationId xmlns:a16="http://schemas.microsoft.com/office/drawing/2014/main" id="{D503113D-F3D7-4B09-9F8E-734902D30207}"/>
              </a:ext>
            </a:extLst>
          </p:cNvPr>
          <p:cNvSpPr txBox="1"/>
          <p:nvPr/>
        </p:nvSpPr>
        <p:spPr>
          <a:xfrm>
            <a:off x="0" y="6575202"/>
            <a:ext cx="4664926" cy="307777"/>
          </a:xfrm>
          <a:prstGeom prst="rect">
            <a:avLst/>
          </a:prstGeom>
          <a:noFill/>
        </p:spPr>
        <p:txBody>
          <a:bodyPr wrap="square" rtlCol="0">
            <a:spAutoFit/>
          </a:bodyPr>
          <a:lstStyle/>
          <a:p>
            <a:r>
              <a:rPr lang="en-GB" sz="1400" dirty="0">
                <a:solidFill>
                  <a:schemeClr val="bg1"/>
                </a:solidFill>
                <a:latin typeface="Fira Sans Light" panose="020B0403050000020004" pitchFamily="34" charset="0"/>
              </a:rPr>
              <a:t>Information source: </a:t>
            </a:r>
            <a:r>
              <a:rPr lang="en-GB" sz="1400" dirty="0">
                <a:solidFill>
                  <a:schemeClr val="bg1"/>
                </a:solidFill>
                <a:latin typeface="Fira Sans Light" panose="020B0403050000020004" pitchFamily="34" charset="0"/>
                <a:hlinkClick r:id="rId3"/>
              </a:rPr>
              <a:t>Imperial War Museum </a:t>
            </a:r>
            <a:r>
              <a:rPr lang="en-GB" sz="1400" dirty="0">
                <a:solidFill>
                  <a:schemeClr val="bg1"/>
                </a:solidFill>
                <a:latin typeface="Fira Sans Light" panose="020B0403050000020004" pitchFamily="34" charset="0"/>
              </a:rPr>
              <a:t>website </a:t>
            </a:r>
          </a:p>
        </p:txBody>
      </p:sp>
      <p:pic>
        <p:nvPicPr>
          <p:cNvPr id="7" name="Picture 6">
            <a:extLst>
              <a:ext uri="{FF2B5EF4-FFF2-40B4-BE49-F238E27FC236}">
                <a16:creationId xmlns:a16="http://schemas.microsoft.com/office/drawing/2014/main" id="{5E514CF7-1343-4EF8-AC9E-9082EE368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2480">
            <a:off x="9226392" y="2037655"/>
            <a:ext cx="2672991" cy="3394274"/>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D5714E21-7429-4E17-AF98-2D955AB9743B}"/>
              </a:ext>
            </a:extLst>
          </p:cNvPr>
          <p:cNvSpPr/>
          <p:nvPr/>
        </p:nvSpPr>
        <p:spPr>
          <a:xfrm rot="365877">
            <a:off x="9988781" y="5535790"/>
            <a:ext cx="1829347" cy="261610"/>
          </a:xfrm>
          <a:prstGeom prst="rect">
            <a:avLst/>
          </a:prstGeom>
        </p:spPr>
        <p:txBody>
          <a:bodyPr wrap="none">
            <a:spAutoFit/>
          </a:bodyPr>
          <a:lstStyle/>
          <a:p>
            <a:r>
              <a:rPr lang="en-GB" sz="1100" dirty="0">
                <a:solidFill>
                  <a:srgbClr val="333333"/>
                </a:solidFill>
                <a:latin typeface="Interface"/>
              </a:rPr>
              <a:t>© IWM Documents.24347/A</a:t>
            </a:r>
            <a:endParaRPr lang="en-GB" sz="1100" dirty="0"/>
          </a:p>
        </p:txBody>
      </p:sp>
    </p:spTree>
    <p:extLst>
      <p:ext uri="{BB962C8B-B14F-4D97-AF65-F5344CB8AC3E}">
        <p14:creationId xmlns:p14="http://schemas.microsoft.com/office/powerpoint/2010/main" val="3312932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B6111-38B5-4BD7-9540-511DCCC5E414}"/>
              </a:ext>
            </a:extLst>
          </p:cNvPr>
          <p:cNvSpPr txBox="1"/>
          <p:nvPr/>
        </p:nvSpPr>
        <p:spPr>
          <a:xfrm>
            <a:off x="267630" y="125603"/>
            <a:ext cx="5140711"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The Dig for Victory campaign…</a:t>
            </a:r>
          </a:p>
        </p:txBody>
      </p:sp>
      <p:sp>
        <p:nvSpPr>
          <p:cNvPr id="3" name="TextBox 2">
            <a:extLst>
              <a:ext uri="{FF2B5EF4-FFF2-40B4-BE49-F238E27FC236}">
                <a16:creationId xmlns:a16="http://schemas.microsoft.com/office/drawing/2014/main" id="{E030919D-D9FC-4262-BAF1-63B8461C698E}"/>
              </a:ext>
            </a:extLst>
          </p:cNvPr>
          <p:cNvSpPr txBox="1"/>
          <p:nvPr/>
        </p:nvSpPr>
        <p:spPr>
          <a:xfrm>
            <a:off x="267630" y="856781"/>
            <a:ext cx="11656740" cy="2123658"/>
          </a:xfrm>
          <a:prstGeom prst="rect">
            <a:avLst/>
          </a:prstGeom>
          <a:solidFill>
            <a:schemeClr val="tx1">
              <a:alpha val="75000"/>
            </a:schemeClr>
          </a:solidFill>
        </p:spPr>
        <p:txBody>
          <a:bodyPr wrap="square" rtlCol="0">
            <a:spAutoFit/>
          </a:bodyPr>
          <a:lstStyle/>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To help with food shortages, The Ministry of Agriculture also introduced the Dig for Victory campaign. This encouraged people to use any available space that they could find to grow food to help feed themselves and their communities during the war effort.</a:t>
            </a:r>
          </a:p>
          <a:p>
            <a:pPr marL="285750" indent="-285750">
              <a:buFont typeface="Arial" panose="020B0604020202020204" pitchFamily="34" charset="0"/>
              <a:buChar char="•"/>
            </a:pPr>
            <a:endParaRPr lang="en-GB" sz="2200" dirty="0">
              <a:solidFill>
                <a:schemeClr val="bg1"/>
              </a:solidFill>
              <a:latin typeface="Fira Sans Light" panose="020B0403050000020004" pitchFamily="34" charset="0"/>
            </a:endParaRPr>
          </a:p>
          <a:p>
            <a:pPr marL="285750" indent="-285750">
              <a:buFont typeface="Arial" panose="020B0604020202020204" pitchFamily="34" charset="0"/>
              <a:buChar char="•"/>
            </a:pPr>
            <a:r>
              <a:rPr lang="en-GB" sz="2200" dirty="0">
                <a:solidFill>
                  <a:schemeClr val="bg1"/>
                </a:solidFill>
                <a:latin typeface="Fira Sans Light" panose="020B0403050000020004" pitchFamily="34" charset="0"/>
              </a:rPr>
              <a:t>Click on the picture below to see the Dig for Victory campaign video (from the Imperial War Museum).</a:t>
            </a:r>
          </a:p>
        </p:txBody>
      </p:sp>
      <p:pic>
        <p:nvPicPr>
          <p:cNvPr id="12" name="Picture 11">
            <a:hlinkClick r:id="rId3"/>
            <a:extLst>
              <a:ext uri="{FF2B5EF4-FFF2-40B4-BE49-F238E27FC236}">
                <a16:creationId xmlns:a16="http://schemas.microsoft.com/office/drawing/2014/main" id="{49CAD90B-42E1-472E-A308-15F8F42D8A34}"/>
              </a:ext>
            </a:extLst>
          </p:cNvPr>
          <p:cNvPicPr>
            <a:picLocks noChangeAspect="1"/>
          </p:cNvPicPr>
          <p:nvPr/>
        </p:nvPicPr>
        <p:blipFill>
          <a:blip r:embed="rId4"/>
          <a:stretch>
            <a:fillRect/>
          </a:stretch>
        </p:blipFill>
        <p:spPr>
          <a:xfrm>
            <a:off x="267630" y="3067239"/>
            <a:ext cx="5423175" cy="3534748"/>
          </a:xfrm>
          <a:prstGeom prst="rect">
            <a:avLst/>
          </a:prstGeom>
        </p:spPr>
      </p:pic>
      <p:sp>
        <p:nvSpPr>
          <p:cNvPr id="13" name="Arrow: Bent 12">
            <a:extLst>
              <a:ext uri="{FF2B5EF4-FFF2-40B4-BE49-F238E27FC236}">
                <a16:creationId xmlns:a16="http://schemas.microsoft.com/office/drawing/2014/main" id="{335B7161-BFF6-4D61-A0B1-18A41DAB9657}"/>
              </a:ext>
            </a:extLst>
          </p:cNvPr>
          <p:cNvSpPr/>
          <p:nvPr/>
        </p:nvSpPr>
        <p:spPr>
          <a:xfrm rot="7340310">
            <a:off x="3435340" y="2790861"/>
            <a:ext cx="813159" cy="580044"/>
          </a:xfrm>
          <a:prstGeom prst="bentArrow">
            <a:avLst>
              <a:gd name="adj1" fmla="val 15254"/>
              <a:gd name="adj2" fmla="val 25000"/>
              <a:gd name="adj3" fmla="val 25000"/>
              <a:gd name="adj4" fmla="val 53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5">
            <a:extLst>
              <a:ext uri="{FF2B5EF4-FFF2-40B4-BE49-F238E27FC236}">
                <a16:creationId xmlns:a16="http://schemas.microsoft.com/office/drawing/2014/main" id="{90DFAAD8-C8D1-4A01-9680-0312EFFBFD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8117" y="3067238"/>
            <a:ext cx="2363863" cy="3534748"/>
          </a:xfrm>
          <a:prstGeom prst="rect">
            <a:avLst/>
          </a:prstGeom>
        </p:spPr>
      </p:pic>
      <p:sp>
        <p:nvSpPr>
          <p:cNvPr id="8" name="Rectangle 7">
            <a:extLst>
              <a:ext uri="{FF2B5EF4-FFF2-40B4-BE49-F238E27FC236}">
                <a16:creationId xmlns:a16="http://schemas.microsoft.com/office/drawing/2014/main" id="{43EA1D58-E353-4117-8B42-EA18B51F6571}"/>
              </a:ext>
            </a:extLst>
          </p:cNvPr>
          <p:cNvSpPr/>
          <p:nvPr/>
        </p:nvSpPr>
        <p:spPr>
          <a:xfrm>
            <a:off x="7968117" y="6550285"/>
            <a:ext cx="1837939" cy="276999"/>
          </a:xfrm>
          <a:prstGeom prst="rect">
            <a:avLst/>
          </a:prstGeom>
        </p:spPr>
        <p:txBody>
          <a:bodyPr wrap="none">
            <a:spAutoFit/>
          </a:bodyPr>
          <a:lstStyle/>
          <a:p>
            <a:r>
              <a:rPr lang="nn-NO" sz="1200" dirty="0">
                <a:solidFill>
                  <a:srgbClr val="333333"/>
                </a:solidFill>
                <a:latin typeface="Interface"/>
              </a:rPr>
              <a:t>© IWM Art.IWM PST 0059</a:t>
            </a:r>
            <a:endParaRPr lang="en-GB" sz="1200" dirty="0"/>
          </a:p>
        </p:txBody>
      </p:sp>
      <p:sp>
        <p:nvSpPr>
          <p:cNvPr id="9" name="Rectangle 8">
            <a:extLst>
              <a:ext uri="{FF2B5EF4-FFF2-40B4-BE49-F238E27FC236}">
                <a16:creationId xmlns:a16="http://schemas.microsoft.com/office/drawing/2014/main" id="{1203F68F-FF84-499E-A6C4-BAB6B07BB974}"/>
              </a:ext>
            </a:extLst>
          </p:cNvPr>
          <p:cNvSpPr/>
          <p:nvPr/>
        </p:nvSpPr>
        <p:spPr>
          <a:xfrm>
            <a:off x="267630" y="6601986"/>
            <a:ext cx="1215397" cy="276999"/>
          </a:xfrm>
          <a:prstGeom prst="rect">
            <a:avLst/>
          </a:prstGeom>
        </p:spPr>
        <p:txBody>
          <a:bodyPr wrap="none">
            <a:spAutoFit/>
          </a:bodyPr>
          <a:lstStyle/>
          <a:p>
            <a:r>
              <a:rPr lang="en-GB" sz="1200" dirty="0">
                <a:solidFill>
                  <a:srgbClr val="333333"/>
                </a:solidFill>
                <a:latin typeface="Interface"/>
              </a:rPr>
              <a:t>© IWM UKY 319</a:t>
            </a:r>
            <a:endParaRPr lang="en-GB" sz="1200" dirty="0"/>
          </a:p>
        </p:txBody>
      </p:sp>
    </p:spTree>
    <p:extLst>
      <p:ext uri="{BB962C8B-B14F-4D97-AF65-F5344CB8AC3E}">
        <p14:creationId xmlns:p14="http://schemas.microsoft.com/office/powerpoint/2010/main" val="379845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926C9B-0030-4CFB-B32E-1459B965F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325">
            <a:off x="9640744" y="3557989"/>
            <a:ext cx="2340529" cy="3100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33EB6111-38B5-4BD7-9540-511DCCC5E414}"/>
              </a:ext>
            </a:extLst>
          </p:cNvPr>
          <p:cNvSpPr txBox="1"/>
          <p:nvPr/>
        </p:nvSpPr>
        <p:spPr>
          <a:xfrm>
            <a:off x="267630" y="640671"/>
            <a:ext cx="4505092" cy="523220"/>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The Woman’s Land Army…</a:t>
            </a:r>
          </a:p>
        </p:txBody>
      </p:sp>
      <p:sp>
        <p:nvSpPr>
          <p:cNvPr id="3" name="TextBox 2">
            <a:extLst>
              <a:ext uri="{FF2B5EF4-FFF2-40B4-BE49-F238E27FC236}">
                <a16:creationId xmlns:a16="http://schemas.microsoft.com/office/drawing/2014/main" id="{E030919D-D9FC-4262-BAF1-63B8461C698E}"/>
              </a:ext>
            </a:extLst>
          </p:cNvPr>
          <p:cNvSpPr txBox="1"/>
          <p:nvPr/>
        </p:nvSpPr>
        <p:spPr>
          <a:xfrm>
            <a:off x="267630" y="1800735"/>
            <a:ext cx="6924907" cy="4154984"/>
          </a:xfrm>
          <a:prstGeom prst="rect">
            <a:avLst/>
          </a:prstGeom>
          <a:solidFill>
            <a:schemeClr val="tx1">
              <a:alpha val="75000"/>
            </a:schemeClr>
          </a:solid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Fira Sans Light" panose="020B0403050000020004" pitchFamily="34" charset="0"/>
              </a:rPr>
              <a:t>As well as encouraging people to grow their own food, The Women’s Land Army (WLA) was formed in the summer of 1939. Women of all ages joined up, and were later conscripted, to help farm the British countryside. </a:t>
            </a:r>
          </a:p>
          <a:p>
            <a:pPr marL="285750" indent="-285750">
              <a:buFont typeface="Arial" panose="020B0604020202020204" pitchFamily="34" charset="0"/>
              <a:buChar char="•"/>
            </a:pPr>
            <a:r>
              <a:rPr lang="en-GB" sz="2400" dirty="0">
                <a:solidFill>
                  <a:schemeClr val="bg1"/>
                </a:solidFill>
                <a:latin typeface="Fira Sans Light" panose="020B0403050000020004" pitchFamily="34" charset="0"/>
              </a:rPr>
              <a:t>By the end of the war, 80,000 land girls were working on farms across the UK. </a:t>
            </a:r>
          </a:p>
          <a:p>
            <a:pPr marL="285750" indent="-285750">
              <a:buFont typeface="Arial" panose="020B0604020202020204" pitchFamily="34" charset="0"/>
              <a:buChar char="•"/>
            </a:pPr>
            <a:r>
              <a:rPr lang="en-GB" sz="2400" dirty="0">
                <a:solidFill>
                  <a:schemeClr val="bg1"/>
                </a:solidFill>
                <a:latin typeface="Fira Sans Light" panose="020B0403050000020004" pitchFamily="34" charset="0"/>
              </a:rPr>
              <a:t>These women undertook all aspects of farm work, including livestock handling, dairy, flax growing (for clothing), hedging, vegetable growing, ploughing and threshing.</a:t>
            </a:r>
          </a:p>
        </p:txBody>
      </p:sp>
      <p:pic>
        <p:nvPicPr>
          <p:cNvPr id="7" name="Picture 6">
            <a:extLst>
              <a:ext uri="{FF2B5EF4-FFF2-40B4-BE49-F238E27FC236}">
                <a16:creationId xmlns:a16="http://schemas.microsoft.com/office/drawing/2014/main" id="{00689BB4-763F-453C-922F-7BB5521EB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3764">
            <a:off x="7731025" y="470204"/>
            <a:ext cx="2530373" cy="3946001"/>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123D4B29-30AA-441C-B0D2-E316580917E3}"/>
              </a:ext>
            </a:extLst>
          </p:cNvPr>
          <p:cNvSpPr/>
          <p:nvPr/>
        </p:nvSpPr>
        <p:spPr>
          <a:xfrm rot="750130">
            <a:off x="7224816" y="4360691"/>
            <a:ext cx="1918011" cy="276999"/>
          </a:xfrm>
          <a:prstGeom prst="rect">
            <a:avLst/>
          </a:prstGeom>
        </p:spPr>
        <p:txBody>
          <a:bodyPr wrap="square">
            <a:spAutoFit/>
          </a:bodyPr>
          <a:lstStyle/>
          <a:p>
            <a:r>
              <a:rPr lang="nn-NO" sz="1200" dirty="0">
                <a:solidFill>
                  <a:srgbClr val="333333"/>
                </a:solidFill>
                <a:latin typeface="Interface"/>
              </a:rPr>
              <a:t>© IWM Art.IWM PST 16615</a:t>
            </a:r>
            <a:endParaRPr lang="en-GB" sz="1200" dirty="0"/>
          </a:p>
        </p:txBody>
      </p:sp>
      <p:sp>
        <p:nvSpPr>
          <p:cNvPr id="9" name="Rectangle 8">
            <a:extLst>
              <a:ext uri="{FF2B5EF4-FFF2-40B4-BE49-F238E27FC236}">
                <a16:creationId xmlns:a16="http://schemas.microsoft.com/office/drawing/2014/main" id="{D25274F0-09D3-4EE7-971F-49B1F2A34021}"/>
              </a:ext>
            </a:extLst>
          </p:cNvPr>
          <p:cNvSpPr/>
          <p:nvPr/>
        </p:nvSpPr>
        <p:spPr>
          <a:xfrm rot="21212703">
            <a:off x="11138506" y="6596390"/>
            <a:ext cx="1053494" cy="261610"/>
          </a:xfrm>
          <a:prstGeom prst="rect">
            <a:avLst/>
          </a:prstGeom>
        </p:spPr>
        <p:txBody>
          <a:bodyPr wrap="none">
            <a:spAutoFit/>
          </a:bodyPr>
          <a:lstStyle/>
          <a:p>
            <a:r>
              <a:rPr lang="en-GB" sz="1100" dirty="0">
                <a:solidFill>
                  <a:srgbClr val="333333"/>
                </a:solidFill>
                <a:latin typeface="Interface"/>
              </a:rPr>
              <a:t>© IWM D 8826</a:t>
            </a:r>
            <a:endParaRPr lang="en-GB" sz="1100" dirty="0"/>
          </a:p>
        </p:txBody>
      </p:sp>
    </p:spTree>
    <p:extLst>
      <p:ext uri="{BB962C8B-B14F-4D97-AF65-F5344CB8AC3E}">
        <p14:creationId xmlns:p14="http://schemas.microsoft.com/office/powerpoint/2010/main" val="13052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C2EB64-B6B2-4C7F-9B17-26355DB6AFE5}"/>
              </a:ext>
            </a:extLst>
          </p:cNvPr>
          <p:cNvSpPr/>
          <p:nvPr/>
        </p:nvSpPr>
        <p:spPr>
          <a:xfrm>
            <a:off x="286213" y="5640091"/>
            <a:ext cx="11619569" cy="1200329"/>
          </a:xfrm>
          <a:prstGeom prst="rect">
            <a:avLst/>
          </a:prstGeom>
          <a:solidFill>
            <a:schemeClr val="tx1">
              <a:alpha val="75000"/>
            </a:schemeClr>
          </a:solidFill>
        </p:spPr>
        <p:txBody>
          <a:bodyPr wrap="square">
            <a:spAutoFit/>
          </a:bodyPr>
          <a:lstStyle/>
          <a:p>
            <a:r>
              <a:rPr lang="en-GB" sz="2400" dirty="0">
                <a:solidFill>
                  <a:schemeClr val="bg1"/>
                </a:solidFill>
                <a:latin typeface="Fira Sans Light" panose="020B0403050000020004" pitchFamily="34" charset="0"/>
              </a:rPr>
              <a:t>Even though all of these efforts were crucial at the time, it is suggested that WW2 played a significant role in accelerating a change in farming, that has led to the destruction of nearly all of Great Britain’s wildflower meadows.</a:t>
            </a:r>
          </a:p>
        </p:txBody>
      </p:sp>
      <p:sp>
        <p:nvSpPr>
          <p:cNvPr id="3" name="TextBox 2">
            <a:extLst>
              <a:ext uri="{FF2B5EF4-FFF2-40B4-BE49-F238E27FC236}">
                <a16:creationId xmlns:a16="http://schemas.microsoft.com/office/drawing/2014/main" id="{D1131420-3747-4867-86E8-1BFFEEA52428}"/>
              </a:ext>
            </a:extLst>
          </p:cNvPr>
          <p:cNvSpPr txBox="1"/>
          <p:nvPr/>
        </p:nvSpPr>
        <p:spPr>
          <a:xfrm>
            <a:off x="286214" y="574206"/>
            <a:ext cx="11619569" cy="954107"/>
          </a:xfrm>
          <a:prstGeom prst="rect">
            <a:avLst/>
          </a:prstGeom>
          <a:solidFill>
            <a:schemeClr val="tx1">
              <a:alpha val="75000"/>
            </a:schemeClr>
          </a:solidFill>
        </p:spPr>
        <p:txBody>
          <a:bodyPr wrap="square" rtlCol="0">
            <a:spAutoFit/>
          </a:bodyPr>
          <a:lstStyle/>
          <a:p>
            <a:r>
              <a:rPr lang="en-GB" sz="2800" b="1" dirty="0">
                <a:solidFill>
                  <a:schemeClr val="bg1"/>
                </a:solidFill>
                <a:latin typeface="Fira Sans Light" panose="020B0403050000020004" pitchFamily="34" charset="0"/>
              </a:rPr>
              <a:t>So, back to our original question: Why did WW2 cause the destruction of Wildflower meadows?</a:t>
            </a:r>
          </a:p>
        </p:txBody>
      </p:sp>
      <p:pic>
        <p:nvPicPr>
          <p:cNvPr id="8" name="Picture 7">
            <a:extLst>
              <a:ext uri="{FF2B5EF4-FFF2-40B4-BE49-F238E27FC236}">
                <a16:creationId xmlns:a16="http://schemas.microsoft.com/office/drawing/2014/main" id="{A4B49613-AD7B-452C-8B79-3E1DA006C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2480">
            <a:off x="1141758" y="1783925"/>
            <a:ext cx="2672991" cy="3394274"/>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6C2C415-FD35-4108-B2E9-92F3E94CBA92}"/>
              </a:ext>
            </a:extLst>
          </p:cNvPr>
          <p:cNvSpPr/>
          <p:nvPr/>
        </p:nvSpPr>
        <p:spPr>
          <a:xfrm rot="365877">
            <a:off x="1904147" y="5282060"/>
            <a:ext cx="1829347" cy="261610"/>
          </a:xfrm>
          <a:prstGeom prst="rect">
            <a:avLst/>
          </a:prstGeom>
        </p:spPr>
        <p:txBody>
          <a:bodyPr wrap="none">
            <a:spAutoFit/>
          </a:bodyPr>
          <a:lstStyle/>
          <a:p>
            <a:r>
              <a:rPr lang="en-GB" sz="1100" dirty="0">
                <a:solidFill>
                  <a:srgbClr val="333333"/>
                </a:solidFill>
                <a:latin typeface="Interface"/>
              </a:rPr>
              <a:t>© IWM Documents.24347/A</a:t>
            </a:r>
            <a:endParaRPr lang="en-GB" sz="1100" dirty="0"/>
          </a:p>
        </p:txBody>
      </p:sp>
      <p:pic>
        <p:nvPicPr>
          <p:cNvPr id="10" name="Picture 9">
            <a:extLst>
              <a:ext uri="{FF2B5EF4-FFF2-40B4-BE49-F238E27FC236}">
                <a16:creationId xmlns:a16="http://schemas.microsoft.com/office/drawing/2014/main" id="{69EB9D21-69FF-4B1E-B2E8-F6CC1D80F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068" y="1784657"/>
            <a:ext cx="2363863" cy="3534748"/>
          </a:xfrm>
          <a:prstGeom prst="rect">
            <a:avLst/>
          </a:prstGeom>
        </p:spPr>
      </p:pic>
      <p:sp>
        <p:nvSpPr>
          <p:cNvPr id="11" name="Rectangle 10">
            <a:extLst>
              <a:ext uri="{FF2B5EF4-FFF2-40B4-BE49-F238E27FC236}">
                <a16:creationId xmlns:a16="http://schemas.microsoft.com/office/drawing/2014/main" id="{66D52CB9-119C-44A5-90DA-5C7594BE4424}"/>
              </a:ext>
            </a:extLst>
          </p:cNvPr>
          <p:cNvSpPr/>
          <p:nvPr/>
        </p:nvSpPr>
        <p:spPr>
          <a:xfrm>
            <a:off x="4914068" y="5267704"/>
            <a:ext cx="1697901" cy="261610"/>
          </a:xfrm>
          <a:prstGeom prst="rect">
            <a:avLst/>
          </a:prstGeom>
        </p:spPr>
        <p:txBody>
          <a:bodyPr wrap="none">
            <a:spAutoFit/>
          </a:bodyPr>
          <a:lstStyle/>
          <a:p>
            <a:r>
              <a:rPr lang="nn-NO" sz="1100" dirty="0">
                <a:solidFill>
                  <a:srgbClr val="333333"/>
                </a:solidFill>
                <a:latin typeface="Interface"/>
              </a:rPr>
              <a:t>© IWM Art.IWM PST 0059</a:t>
            </a:r>
            <a:endParaRPr lang="en-GB" sz="1100" dirty="0"/>
          </a:p>
        </p:txBody>
      </p:sp>
      <p:pic>
        <p:nvPicPr>
          <p:cNvPr id="12" name="Picture 11">
            <a:extLst>
              <a:ext uri="{FF2B5EF4-FFF2-40B4-BE49-F238E27FC236}">
                <a16:creationId xmlns:a16="http://schemas.microsoft.com/office/drawing/2014/main" id="{ACB7390C-716B-4D93-B11B-D8B62D168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3764">
            <a:off x="8362973" y="1851719"/>
            <a:ext cx="2259933" cy="3369795"/>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3313F019-89AF-4701-8777-3D569B267CA4}"/>
              </a:ext>
            </a:extLst>
          </p:cNvPr>
          <p:cNvSpPr/>
          <p:nvPr/>
        </p:nvSpPr>
        <p:spPr>
          <a:xfrm rot="750130">
            <a:off x="7908561" y="5245650"/>
            <a:ext cx="2080958" cy="276999"/>
          </a:xfrm>
          <a:prstGeom prst="rect">
            <a:avLst/>
          </a:prstGeom>
        </p:spPr>
        <p:txBody>
          <a:bodyPr wrap="square">
            <a:spAutoFit/>
          </a:bodyPr>
          <a:lstStyle/>
          <a:p>
            <a:r>
              <a:rPr lang="nn-NO" sz="1200" dirty="0">
                <a:solidFill>
                  <a:srgbClr val="333333"/>
                </a:solidFill>
                <a:latin typeface="Interface"/>
              </a:rPr>
              <a:t>© IWM Art.IWM PST 16615</a:t>
            </a:r>
            <a:endParaRPr lang="en-GB" sz="1200" dirty="0"/>
          </a:p>
        </p:txBody>
      </p:sp>
    </p:spTree>
    <p:extLst>
      <p:ext uri="{BB962C8B-B14F-4D97-AF65-F5344CB8AC3E}">
        <p14:creationId xmlns:p14="http://schemas.microsoft.com/office/powerpoint/2010/main" val="67393755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69F2274-6B71-4349-8A59-7A4C5F73BFB3}" vid="{E5FCE624-8DB8-4F88-A778-544F2B719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877</TotalTime>
  <Words>1490</Words>
  <Application>Microsoft Office PowerPoint</Application>
  <PresentationFormat>Widescreen</PresentationFormat>
  <Paragraphs>100</Paragraphs>
  <Slides>13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Fira Sans Light</vt:lpstr>
      <vt:lpstr>Ink Free</vt:lpstr>
      <vt:lpstr>Interface</vt:lpstr>
      <vt:lpstr>Times New Roman</vt:lpstr>
      <vt:lpstr>Theme1</vt:lpstr>
      <vt:lpstr>‘Sow for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Sow for Success</dc:title>
  <dc:creator>Thomas Last</dc:creator>
  <cp:lastModifiedBy>Thomas Last</cp:lastModifiedBy>
  <cp:revision>52</cp:revision>
  <dcterms:created xsi:type="dcterms:W3CDTF">2023-08-14T10:08:02Z</dcterms:created>
  <dcterms:modified xsi:type="dcterms:W3CDTF">2023-08-17T07:52:53Z</dcterms:modified>
</cp:coreProperties>
</file>