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32" r:id="rId2"/>
    <p:sldId id="1159" r:id="rId3"/>
    <p:sldId id="1161" r:id="rId4"/>
    <p:sldId id="370" r:id="rId5"/>
    <p:sldId id="1171" r:id="rId6"/>
    <p:sldId id="358" r:id="rId7"/>
    <p:sldId id="359" r:id="rId8"/>
    <p:sldId id="1167" r:id="rId9"/>
    <p:sldId id="1168" r:id="rId10"/>
    <p:sldId id="1169" r:id="rId11"/>
    <p:sldId id="1170" r:id="rId12"/>
    <p:sldId id="364" r:id="rId13"/>
    <p:sldId id="365" r:id="rId14"/>
    <p:sldId id="366" r:id="rId15"/>
    <p:sldId id="1166"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000000"/>
    <a:srgbClr val="333300"/>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721" autoAdjust="0"/>
  </p:normalViewPr>
  <p:slideViewPr>
    <p:cSldViewPr snapToGrid="0">
      <p:cViewPr varScale="1">
        <p:scale>
          <a:sx n="85" d="100"/>
          <a:sy n="85"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02875-2C38-4B7D-81AC-8502E188AA7E}" type="datetimeFigureOut">
              <a:rPr lang="en-GB" smtClean="0"/>
              <a:t>19/09/2023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1D0B-00BF-48DB-AC33-4F1D9E9061F3}" type="slidenum">
              <a:rPr lang="en-GB" smtClean="0"/>
              <a:t>‹#›</a:t>
            </a:fld>
            <a:endParaRPr lang="en-GB"/>
          </a:p>
        </p:txBody>
      </p:sp>
    </p:spTree>
    <p:extLst>
      <p:ext uri="{BB962C8B-B14F-4D97-AF65-F5344CB8AC3E}">
        <p14:creationId xmlns:p14="http://schemas.microsoft.com/office/powerpoint/2010/main" val="1924145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news/uk-wales-46574402"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71D0B-00BF-48DB-AC33-4F1D9E9061F3}" type="slidenum">
              <a:rPr lang="en-GB" smtClean="0"/>
              <a:t>1</a:t>
            </a:fld>
            <a:endParaRPr lang="en-GB"/>
          </a:p>
        </p:txBody>
      </p:sp>
    </p:spTree>
    <p:extLst>
      <p:ext uri="{BB962C8B-B14F-4D97-AF65-F5344CB8AC3E}">
        <p14:creationId xmlns:p14="http://schemas.microsoft.com/office/powerpoint/2010/main" val="1497520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4014BA3E-BE66-4691-A41F-0F6641B0E3F8}"/>
              </a:ext>
            </a:extLst>
          </p:cNvPr>
          <p:cNvSpPr>
            <a:spLocks noGrp="1" noRot="1" noChangeAspect="1" noChangeArrowheads="1" noTextEdit="1"/>
          </p:cNvSpPr>
          <p:nvPr>
            <p:ph type="sldImg"/>
          </p:nvPr>
        </p:nvSpPr>
        <p:spPr>
          <a:xfrm>
            <a:off x="90488" y="744538"/>
            <a:ext cx="6616700" cy="3722687"/>
          </a:xfrm>
          <a:ln/>
        </p:spPr>
      </p:sp>
      <p:sp>
        <p:nvSpPr>
          <p:cNvPr id="28675" name="Notes Placeholder 2">
            <a:extLst>
              <a:ext uri="{FF2B5EF4-FFF2-40B4-BE49-F238E27FC236}">
                <a16:creationId xmlns:a16="http://schemas.microsoft.com/office/drawing/2014/main" id="{80E7F207-B2E8-46DF-8F36-79BD9CCBC21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https://www.theguardian.com/environment/2020/aug/28/green-teen-memes-how-tiktok-could-save-the-planet-aoe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https://climatevisuals.org/search/?searchQuery=1171</a:t>
            </a:r>
          </a:p>
          <a:p>
            <a:endParaRPr lang="en-GB" altLang="en-US" dirty="0">
              <a:latin typeface="Arial" panose="020B0604020202020204" pitchFamily="34" charset="0"/>
              <a:cs typeface="Arial" panose="020B0604020202020204" pitchFamily="34" charset="0"/>
            </a:endParaRPr>
          </a:p>
        </p:txBody>
      </p:sp>
      <p:sp>
        <p:nvSpPr>
          <p:cNvPr id="28676" name="Slide Number Placeholder 3">
            <a:extLst>
              <a:ext uri="{FF2B5EF4-FFF2-40B4-BE49-F238E27FC236}">
                <a16:creationId xmlns:a16="http://schemas.microsoft.com/office/drawing/2014/main" id="{5E3E9E6A-A99A-4493-9733-652B63851A04}"/>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0E4D3CC-47C9-42B0-8687-D1BAF155669C}" type="slidenum">
              <a:rPr lang="en-GB" altLang="en-US"/>
              <a:pPr/>
              <a:t>11</a:t>
            </a:fld>
            <a:endParaRPr lang="en-GB"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44FF008-6CDF-4847-B2B2-2B38ABFDB588}"/>
              </a:ext>
            </a:extLst>
          </p:cNvPr>
          <p:cNvSpPr>
            <a:spLocks noGrp="1" noRot="1" noChangeAspect="1" noChangeArrowheads="1" noTextEdit="1"/>
          </p:cNvSpPr>
          <p:nvPr>
            <p:ph type="sldImg"/>
          </p:nvPr>
        </p:nvSpPr>
        <p:spPr>
          <a:xfrm>
            <a:off x="90488" y="744538"/>
            <a:ext cx="6616700" cy="3722687"/>
          </a:xfrm>
          <a:ln/>
        </p:spPr>
      </p:sp>
      <p:sp>
        <p:nvSpPr>
          <p:cNvPr id="33795" name="Notes Placeholder 2">
            <a:extLst>
              <a:ext uri="{FF2B5EF4-FFF2-40B4-BE49-F238E27FC236}">
                <a16:creationId xmlns:a16="http://schemas.microsoft.com/office/drawing/2014/main" id="{B6EF0D39-F679-4BD2-AD7A-5159D190A659}"/>
              </a:ext>
            </a:extLst>
          </p:cNvPr>
          <p:cNvSpPr>
            <a:spLocks noGrp="1" noChangeArrowheads="1"/>
          </p:cNvSpPr>
          <p:nvPr>
            <p:ph type="body" idx="1"/>
          </p:nvPr>
        </p:nvSpPr>
        <p:spPr>
          <a:noFill/>
        </p:spPr>
        <p:txBody>
          <a:bodyPr/>
          <a:lstStyle/>
          <a:p>
            <a:r>
              <a:rPr lang="en-GB" altLang="en-US" u="sng" dirty="0">
                <a:solidFill>
                  <a:srgbClr val="0000FF"/>
                </a:solidFill>
                <a:latin typeface="Calibri" panose="020F0502020204030204" pitchFamily="34" charset="0"/>
                <a:ea typeface="MS Mincho" panose="02020609040205080304" pitchFamily="49" charset="-128"/>
                <a:cs typeface="Times New Roman" panose="02020603050405020304" pitchFamily="18" charset="0"/>
              </a:rPr>
              <a:t>https://www.bbc.com/future/article/20181102-what-can-i-do-about-climate-change</a:t>
            </a:r>
          </a:p>
          <a:p>
            <a:pPr marL="0" indent="0">
              <a:buNone/>
              <a:defRPr/>
            </a:pPr>
            <a:endParaRPr lang="en-GB" sz="1200" dirty="0">
              <a:latin typeface="Calibri" panose="020F0502020204030204" pitchFamily="34" charset="0"/>
              <a:cs typeface="Calibri" panose="020F0502020204030204" pitchFamily="34" charset="0"/>
            </a:endParaRPr>
          </a:p>
          <a:p>
            <a:pPr marL="0" indent="0">
              <a:buNone/>
              <a:defRPr/>
            </a:pPr>
            <a:r>
              <a:rPr lang="en-GB" sz="1200" dirty="0">
                <a:latin typeface="Calibri" panose="020F0502020204030204" pitchFamily="34" charset="0"/>
                <a:cs typeface="Calibri" panose="020F0502020204030204" pitchFamily="34" charset="0"/>
              </a:rPr>
              <a:t>https://climatevisuals.org/search/?searchQuery=transport 1428</a:t>
            </a:r>
          </a:p>
          <a:p>
            <a:pPr marL="0" indent="0">
              <a:buNone/>
              <a:defRPr/>
            </a:pPr>
            <a:endParaRPr lang="en-GB" sz="1200" dirty="0">
              <a:latin typeface="Calibri" panose="020F0502020204030204" pitchFamily="34" charset="0"/>
              <a:cs typeface="Calibri" panose="020F0502020204030204" pitchFamily="34" charset="0"/>
            </a:endParaRPr>
          </a:p>
          <a:p>
            <a:endParaRPr lang="en-GB" altLang="en-US" dirty="0">
              <a:latin typeface="Arial" panose="020B0604020202020204" pitchFamily="34" charset="0"/>
              <a:ea typeface="MS Mincho" panose="02020609040205080304" pitchFamily="49" charset="-128"/>
              <a:cs typeface="Times New Roman" panose="02020603050405020304" pitchFamily="18" charset="0"/>
            </a:endParaRPr>
          </a:p>
        </p:txBody>
      </p:sp>
      <p:sp>
        <p:nvSpPr>
          <p:cNvPr id="33796" name="Slide Number Placeholder 3">
            <a:extLst>
              <a:ext uri="{FF2B5EF4-FFF2-40B4-BE49-F238E27FC236}">
                <a16:creationId xmlns:a16="http://schemas.microsoft.com/office/drawing/2014/main" id="{0CB31CCD-A8B1-450A-9163-D0810F1FB79D}"/>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248D981-8A9F-4556-8044-78EDE90960DE}" type="slidenum">
              <a:rPr lang="en-GB" altLang="en-US"/>
              <a:pPr/>
              <a:t>14</a:t>
            </a:fld>
            <a:endParaRPr lang="en-GB"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9953C4F1-5D1C-46FB-8C9B-7A2FA6786F6A}"/>
              </a:ext>
            </a:extLst>
          </p:cNvPr>
          <p:cNvSpPr>
            <a:spLocks noGrp="1" noRot="1" noChangeAspect="1" noChangeArrowheads="1" noTextEdit="1"/>
          </p:cNvSpPr>
          <p:nvPr>
            <p:ph type="sldImg"/>
          </p:nvPr>
        </p:nvSpPr>
        <p:spPr>
          <a:xfrm>
            <a:off x="90488" y="744538"/>
            <a:ext cx="6616700" cy="3722687"/>
          </a:xfrm>
          <a:ln/>
        </p:spPr>
      </p:sp>
      <p:sp>
        <p:nvSpPr>
          <p:cNvPr id="35843" name="Notes Placeholder 2">
            <a:extLst>
              <a:ext uri="{FF2B5EF4-FFF2-40B4-BE49-F238E27FC236}">
                <a16:creationId xmlns:a16="http://schemas.microsoft.com/office/drawing/2014/main" id="{4B91A61A-59AC-4CF5-B884-0406EF96510A}"/>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https://letsgozero.org/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https://schools.fairtrade.org.uk/take-action/join-uk-schools-taking-on-climate-change/</a:t>
            </a:r>
          </a:p>
        </p:txBody>
      </p:sp>
      <p:sp>
        <p:nvSpPr>
          <p:cNvPr id="35844" name="Slide Number Placeholder 3">
            <a:extLst>
              <a:ext uri="{FF2B5EF4-FFF2-40B4-BE49-F238E27FC236}">
                <a16:creationId xmlns:a16="http://schemas.microsoft.com/office/drawing/2014/main" id="{1BD73EEC-F685-4874-ADF7-5490BA26B058}"/>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40722D-E990-4EF1-B3B6-D8B589012E78}" type="slidenum">
              <a:rPr lang="en-GB" altLang="en-US"/>
              <a:pPr/>
              <a:t>15</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660D971A-DA58-4FB5-9C91-36FEBC9F1821}"/>
              </a:ext>
            </a:extLst>
          </p:cNvPr>
          <p:cNvSpPr>
            <a:spLocks noGrp="1" noRot="1" noChangeAspect="1" noChangeArrowheads="1" noTextEdit="1"/>
          </p:cNvSpPr>
          <p:nvPr>
            <p:ph type="sldImg"/>
          </p:nvPr>
        </p:nvSpPr>
        <p:spPr>
          <a:xfrm>
            <a:off x="90488" y="744538"/>
            <a:ext cx="6616700" cy="3722687"/>
          </a:xfrm>
          <a:ln/>
        </p:spPr>
      </p:sp>
      <p:sp>
        <p:nvSpPr>
          <p:cNvPr id="14339" name="Notes Placeholder 2">
            <a:extLst>
              <a:ext uri="{FF2B5EF4-FFF2-40B4-BE49-F238E27FC236}">
                <a16:creationId xmlns:a16="http://schemas.microsoft.com/office/drawing/2014/main" id="{926671B6-0AA6-4BA6-A750-C796584EABE8}"/>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https://www.theguardian.com/science/2019/mar/12/global-school-climate-strikes-share-your-videos-and-stories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https://edition.cnn.com/2019/05/24/world/global-climate-strike-school-students-protest-climate-change-intl/index.html</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https://qz.com/india/1712995/the-global-climate-strike-inspires-protests-in-indias-cities/</a:t>
            </a:r>
          </a:p>
          <a:p>
            <a:endParaRPr lang="en-GB" altLang="en-US" dirty="0">
              <a:latin typeface="Arial" panose="020B0604020202020204" pitchFamily="34" charset="0"/>
              <a:cs typeface="Arial" panose="020B0604020202020204" pitchFamily="34" charset="0"/>
            </a:endParaRPr>
          </a:p>
        </p:txBody>
      </p:sp>
      <p:sp>
        <p:nvSpPr>
          <p:cNvPr id="14340" name="Slide Number Placeholder 3">
            <a:extLst>
              <a:ext uri="{FF2B5EF4-FFF2-40B4-BE49-F238E27FC236}">
                <a16:creationId xmlns:a16="http://schemas.microsoft.com/office/drawing/2014/main" id="{83CF4EEA-1392-4821-BD48-442183AE266D}"/>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316C1BB-1648-4495-BB39-3FAB0FD7B017}" type="slidenum">
              <a:rPr lang="en-GB" altLang="en-US"/>
              <a:pPr/>
              <a:t>2</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69C9900F-6932-470F-996A-39772929F5B7}"/>
              </a:ext>
            </a:extLst>
          </p:cNvPr>
          <p:cNvSpPr>
            <a:spLocks noGrp="1" noRot="1" noChangeAspect="1" noChangeArrowheads="1" noTextEdit="1"/>
          </p:cNvSpPr>
          <p:nvPr>
            <p:ph type="sldImg"/>
          </p:nvPr>
        </p:nvSpPr>
        <p:spPr>
          <a:xfrm>
            <a:off x="90488" y="744538"/>
            <a:ext cx="6616700" cy="3722687"/>
          </a:xfrm>
          <a:ln/>
        </p:spPr>
      </p:sp>
      <p:sp>
        <p:nvSpPr>
          <p:cNvPr id="16387" name="Notes Placeholder 2">
            <a:extLst>
              <a:ext uri="{FF2B5EF4-FFF2-40B4-BE49-F238E27FC236}">
                <a16:creationId xmlns:a16="http://schemas.microsoft.com/office/drawing/2014/main" id="{FBE0004F-06EA-47CF-BA60-BD3A2C2FC54D}"/>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https://theconversation.com/cop26-experts-react-to-the-un-climate-summit-and-glasgow-pact-171753</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https://www.ukcop26.org/</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https://twitter.com/wwf/status/1455454418187571203?lang=bn</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https://www.theccc.org.uk/2020/06/25/covid-19-can-be-an-historic-turning-point-in-tackling-the-global-climate-crisis/</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https://coy17eg.com/#:~:text=COY17%20is%20an%20annual%20event,on%20Climate%20Change%20(UNFCCC).</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https://www.gwp.org/en/GWP-Caribbean/WE-ACT/news-page/News-and-Activities/cop-27-and-coy-17-experience-of-young-professional-adelin-pierre-from-haiti/</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https://www.teachthefuture.uk/</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https://www.teachingtimes.com/teach-the-future/</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6388" name="Slide Number Placeholder 3">
            <a:extLst>
              <a:ext uri="{FF2B5EF4-FFF2-40B4-BE49-F238E27FC236}">
                <a16:creationId xmlns:a16="http://schemas.microsoft.com/office/drawing/2014/main" id="{597ABDA0-4AEE-444A-9C6C-D6795917493A}"/>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00982E0-5561-44F0-BFF7-9364F468DAFC}" type="slidenum">
              <a:rPr lang="en-GB" altLang="en-US"/>
              <a:pPr/>
              <a:t>3</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www.edenproject.com</a:t>
            </a:r>
          </a:p>
          <a:p>
            <a:endParaRPr lang="en-GB" dirty="0"/>
          </a:p>
          <a:p>
            <a:endParaRPr lang="en-GB" dirty="0"/>
          </a:p>
        </p:txBody>
      </p:sp>
      <p:sp>
        <p:nvSpPr>
          <p:cNvPr id="4" name="Slide Number Placeholder 3"/>
          <p:cNvSpPr>
            <a:spLocks noGrp="1"/>
          </p:cNvSpPr>
          <p:nvPr>
            <p:ph type="sldNum" sz="quarter" idx="5"/>
          </p:nvPr>
        </p:nvSpPr>
        <p:spPr/>
        <p:txBody>
          <a:bodyPr/>
          <a:lstStyle/>
          <a:p>
            <a:fld id="{37371D0B-00BF-48DB-AC33-4F1D9E9061F3}" type="slidenum">
              <a:rPr lang="en-GB" smtClean="0"/>
              <a:t>5</a:t>
            </a:fld>
            <a:endParaRPr lang="en-GB"/>
          </a:p>
        </p:txBody>
      </p:sp>
    </p:spTree>
    <p:extLst>
      <p:ext uri="{BB962C8B-B14F-4D97-AF65-F5344CB8AC3E}">
        <p14:creationId xmlns:p14="http://schemas.microsoft.com/office/powerpoint/2010/main" val="265716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5136808-DF64-4CDC-BB5A-1912DAD069E4}"/>
              </a:ext>
            </a:extLst>
          </p:cNvPr>
          <p:cNvSpPr>
            <a:spLocks noGrp="1" noRot="1" noChangeAspect="1" noChangeArrowheads="1" noTextEdit="1"/>
          </p:cNvSpPr>
          <p:nvPr>
            <p:ph type="sldImg"/>
          </p:nvPr>
        </p:nvSpPr>
        <p:spPr>
          <a:xfrm>
            <a:off x="90488" y="744538"/>
            <a:ext cx="6616700" cy="3722687"/>
          </a:xfrm>
          <a:ln/>
        </p:spPr>
      </p:sp>
      <p:sp>
        <p:nvSpPr>
          <p:cNvPr id="19459" name="Notes Placeholder 2">
            <a:extLst>
              <a:ext uri="{FF2B5EF4-FFF2-40B4-BE49-F238E27FC236}">
                <a16:creationId xmlns:a16="http://schemas.microsoft.com/office/drawing/2014/main" id="{55EEFC99-4D97-4AAA-BE75-68792D13ED8E}"/>
              </a:ext>
            </a:extLst>
          </p:cNvPr>
          <p:cNvSpPr>
            <a:spLocks noGrp="1" noChangeArrowheads="1"/>
          </p:cNvSpPr>
          <p:nvPr>
            <p:ph type="body" idx="1"/>
          </p:nvPr>
        </p:nvSpPr>
        <p:spPr>
          <a:noFill/>
        </p:spPr>
        <p:txBody>
          <a:bodyPr/>
          <a:lstStyle/>
          <a:p>
            <a:r>
              <a:rPr lang="en-US" altLang="en-US">
                <a:latin typeface="Arial" panose="020B0604020202020204" pitchFamily="34" charset="0"/>
                <a:ea typeface="MS Mincho" panose="02020609040205080304" pitchFamily="49" charset="-128"/>
                <a:cs typeface="Times New Roman" panose="02020603050405020304" pitchFamily="18" charset="0"/>
              </a:rPr>
              <a:t>https://svs.gsfc.nasa.gov/4882</a:t>
            </a:r>
          </a:p>
        </p:txBody>
      </p:sp>
      <p:sp>
        <p:nvSpPr>
          <p:cNvPr id="19460" name="Slide Number Placeholder 3">
            <a:extLst>
              <a:ext uri="{FF2B5EF4-FFF2-40B4-BE49-F238E27FC236}">
                <a16:creationId xmlns:a16="http://schemas.microsoft.com/office/drawing/2014/main" id="{6C3FDC05-8488-4542-82C0-0790C1FE1F1E}"/>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ED9DABA-3766-4226-BB8A-0239316A67A0}" type="slidenum">
              <a:rPr lang="en-GB" altLang="en-US"/>
              <a:pPr/>
              <a:t>6</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7371D0B-00BF-48DB-AC33-4F1D9E9061F3}" type="slidenum">
              <a:rPr lang="en-GB" smtClean="0"/>
              <a:t>7</a:t>
            </a:fld>
            <a:endParaRPr lang="en-GB"/>
          </a:p>
        </p:txBody>
      </p:sp>
    </p:spTree>
    <p:extLst>
      <p:ext uri="{BB962C8B-B14F-4D97-AF65-F5344CB8AC3E}">
        <p14:creationId xmlns:p14="http://schemas.microsoft.com/office/powerpoint/2010/main" val="101204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F4E0CF3-3A27-4088-BAFA-91435E4A8E5F}"/>
              </a:ext>
            </a:extLst>
          </p:cNvPr>
          <p:cNvSpPr>
            <a:spLocks noGrp="1" noRot="1" noChangeAspect="1" noChangeArrowheads="1" noTextEdit="1"/>
          </p:cNvSpPr>
          <p:nvPr>
            <p:ph type="sldImg"/>
          </p:nvPr>
        </p:nvSpPr>
        <p:spPr>
          <a:xfrm>
            <a:off x="90488" y="744538"/>
            <a:ext cx="6616700" cy="3722687"/>
          </a:xfrm>
          <a:ln/>
        </p:spPr>
      </p:sp>
      <p:sp>
        <p:nvSpPr>
          <p:cNvPr id="22531" name="Notes Placeholder 2">
            <a:extLst>
              <a:ext uri="{FF2B5EF4-FFF2-40B4-BE49-F238E27FC236}">
                <a16:creationId xmlns:a16="http://schemas.microsoft.com/office/drawing/2014/main" id="{EBD6C6EE-B951-4F20-8443-E8D4101F7CEA}"/>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https://www.theguardian.com/environment/2022/mar/27/pick-up-the-pieces-cornwalls-beach-cleaners-tackling-plastic-pollution</a:t>
            </a:r>
          </a:p>
          <a:p>
            <a:r>
              <a:rPr lang="en-GB" altLang="en-US" dirty="0">
                <a:latin typeface="Arial" panose="020B0604020202020204" pitchFamily="34" charset="0"/>
                <a:cs typeface="Arial" panose="020B0604020202020204" pitchFamily="34" charset="0"/>
              </a:rPr>
              <a:t>https://news.globallandscapesforum.org/51923/1-million-trees-planted-to-energize-the-congo-basin-forests/</a:t>
            </a:r>
          </a:p>
          <a:p>
            <a:r>
              <a:rPr lang="en-GB" altLang="en-US" dirty="0">
                <a:latin typeface="Arial" panose="020B0604020202020204" pitchFamily="34" charset="0"/>
                <a:cs typeface="Arial" panose="020B0604020202020204" pitchFamily="34" charset="0"/>
              </a:rPr>
              <a:t>https://climatevisuals.org/search/?searchQuery=gardening (1067)</a:t>
            </a:r>
          </a:p>
          <a:p>
            <a:r>
              <a:rPr lang="en-GB" altLang="en-US" dirty="0">
                <a:latin typeface="Arial" panose="020B0604020202020204" pitchFamily="34" charset="0"/>
                <a:cs typeface="Arial" panose="020B0604020202020204" pitchFamily="34" charset="0"/>
              </a:rPr>
              <a:t>https://www.sas.org.uk/news/45700-volunteers-join-the-biggest-ever-uk-beach-clean/</a:t>
            </a:r>
          </a:p>
        </p:txBody>
      </p:sp>
      <p:sp>
        <p:nvSpPr>
          <p:cNvPr id="22532" name="Slide Number Placeholder 3">
            <a:extLst>
              <a:ext uri="{FF2B5EF4-FFF2-40B4-BE49-F238E27FC236}">
                <a16:creationId xmlns:a16="http://schemas.microsoft.com/office/drawing/2014/main" id="{8A0FB459-2933-47A7-B671-1708E54B1960}"/>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445615F-3379-4535-8448-8A719417B82F}" type="slidenum">
              <a:rPr lang="en-GB" altLang="en-US"/>
              <a:pPr/>
              <a:t>8</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2FE54EB1-E97C-4885-8E5E-7872305EAC2A}"/>
              </a:ext>
            </a:extLst>
          </p:cNvPr>
          <p:cNvSpPr>
            <a:spLocks noGrp="1" noRot="1" noChangeAspect="1" noChangeArrowheads="1" noTextEdit="1"/>
          </p:cNvSpPr>
          <p:nvPr>
            <p:ph type="sldImg"/>
          </p:nvPr>
        </p:nvSpPr>
        <p:spPr>
          <a:xfrm>
            <a:off x="90488" y="744538"/>
            <a:ext cx="6616700" cy="3722687"/>
          </a:xfrm>
          <a:ln/>
        </p:spPr>
      </p:sp>
      <p:sp>
        <p:nvSpPr>
          <p:cNvPr id="24579" name="Notes Placeholder 2">
            <a:extLst>
              <a:ext uri="{FF2B5EF4-FFF2-40B4-BE49-F238E27FC236}">
                <a16:creationId xmlns:a16="http://schemas.microsoft.com/office/drawing/2014/main" id="{2035772B-2A5A-4D4A-B576-39C43A2D0EC6}"/>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https://www.rainforest-alliance.org/faqs/what-does-rainforest-alliance-certified-mean</a:t>
            </a:r>
            <a:endParaRPr lang="en-GB" altLang="en-US" dirty="0">
              <a:latin typeface="Calibri" panose="020F0502020204030204" pitchFamily="34" charset="0"/>
              <a:cs typeface="Arial" panose="020B0604020202020204" pitchFamily="34" charset="0"/>
              <a:hlinkClick r:id="rId3"/>
            </a:endParaRPr>
          </a:p>
          <a:p>
            <a:r>
              <a:rPr lang="en-GB" altLang="en-US" dirty="0">
                <a:latin typeface="Arial" panose="020B0604020202020204" pitchFamily="34" charset="0"/>
                <a:cs typeface="Arial" panose="020B0604020202020204" pitchFamily="34" charset="0"/>
              </a:rPr>
              <a:t>https://www.theguardian.com/environment/2022/feb/24/plastic-packaging-increases-fresh-food-waste-study-finds</a:t>
            </a:r>
          </a:p>
          <a:p>
            <a:r>
              <a:rPr lang="en-GB" altLang="en-US" dirty="0">
                <a:latin typeface="Arial" panose="020B0604020202020204" pitchFamily="34" charset="0"/>
                <a:cs typeface="Arial" panose="020B0604020202020204" pitchFamily="34" charset="0"/>
              </a:rPr>
              <a:t>https://schools.fairtrade.org.uk/fairtrade-schools-awards/</a:t>
            </a:r>
          </a:p>
          <a:p>
            <a:r>
              <a:rPr lang="en-GB" altLang="en-US" dirty="0">
                <a:latin typeface="Arial" panose="020B0604020202020204" pitchFamily="34" charset="0"/>
                <a:cs typeface="Arial" panose="020B0604020202020204" pitchFamily="34" charset="0"/>
              </a:rPr>
              <a:t>https://octopus.energy/</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24580" name="Slide Number Placeholder 3">
            <a:extLst>
              <a:ext uri="{FF2B5EF4-FFF2-40B4-BE49-F238E27FC236}">
                <a16:creationId xmlns:a16="http://schemas.microsoft.com/office/drawing/2014/main" id="{4707E933-73CC-4965-93EA-9B847CD6FE34}"/>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F18CF0F-2439-4E3F-9BC1-3CAD852F6624}" type="slidenum">
              <a:rPr lang="en-GB" altLang="en-US"/>
              <a:pPr/>
              <a:t>9</a:t>
            </a:fld>
            <a:endParaRPr lang="en-GB"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00A48EEE-ACF8-4334-907E-14E13C28251E}"/>
              </a:ext>
            </a:extLst>
          </p:cNvPr>
          <p:cNvSpPr>
            <a:spLocks noGrp="1" noRot="1" noChangeAspect="1" noChangeArrowheads="1" noTextEdit="1"/>
          </p:cNvSpPr>
          <p:nvPr>
            <p:ph type="sldImg"/>
          </p:nvPr>
        </p:nvSpPr>
        <p:spPr>
          <a:xfrm>
            <a:off x="90488" y="744538"/>
            <a:ext cx="6616700" cy="3722687"/>
          </a:xfrm>
          <a:ln/>
        </p:spPr>
      </p:sp>
      <p:sp>
        <p:nvSpPr>
          <p:cNvPr id="26627" name="Notes Placeholder 2">
            <a:extLst>
              <a:ext uri="{FF2B5EF4-FFF2-40B4-BE49-F238E27FC236}">
                <a16:creationId xmlns:a16="http://schemas.microsoft.com/office/drawing/2014/main" id="{7F984287-35E3-4C8C-8963-84B062847905}"/>
              </a:ext>
            </a:extLst>
          </p:cNvPr>
          <p:cNvSpPr>
            <a:spLocks noGrp="1" noChangeArrowheads="1"/>
          </p:cNvSpPr>
          <p:nvPr>
            <p:ph type="body" idx="1"/>
          </p:nvPr>
        </p:nvSpPr>
        <p:spPr>
          <a:noFill/>
        </p:spPr>
        <p:txBody>
          <a:bodyPr/>
          <a:lstStyle/>
          <a:p>
            <a:r>
              <a:rPr lang="en-GB" altLang="en-US" dirty="0">
                <a:latin typeface="Arial" panose="020B0604020202020204" pitchFamily="34" charset="0"/>
                <a:cs typeface="Arial" panose="020B0604020202020204" pitchFamily="34" charset="0"/>
              </a:rPr>
              <a:t>https://www.greenqueen.com.hk/uk-climate-conscious-search-data/</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https://www.edenproject.com/learn/schools</a:t>
            </a:r>
          </a:p>
          <a:p>
            <a:endParaRPr lang="en-GB" altLang="en-US" dirty="0">
              <a:latin typeface="Arial" panose="020B0604020202020204" pitchFamily="34" charset="0"/>
              <a:cs typeface="Arial" panose="020B0604020202020204" pitchFamily="34" charset="0"/>
            </a:endParaRPr>
          </a:p>
          <a:p>
            <a:r>
              <a:rPr lang="en-GB" altLang="en-US" dirty="0">
                <a:latin typeface="Calibri" panose="020F0502020204030204" pitchFamily="34" charset="0"/>
                <a:cs typeface="Arial" panose="020B0604020202020204" pitchFamily="34" charset="0"/>
              </a:rPr>
              <a:t>https://www.edenproject.com/visit/whats-on/go-wild-with-beano-at-eden</a:t>
            </a:r>
          </a:p>
          <a:p>
            <a:endParaRPr lang="en-GB" altLang="en-US" dirty="0">
              <a:latin typeface="Arial" panose="020B0604020202020204" pitchFamily="34" charset="0"/>
              <a:cs typeface="Arial" panose="020B0604020202020204" pitchFamily="34" charset="0"/>
            </a:endParaRPr>
          </a:p>
        </p:txBody>
      </p:sp>
      <p:sp>
        <p:nvSpPr>
          <p:cNvPr id="26628" name="Slide Number Placeholder 3">
            <a:extLst>
              <a:ext uri="{FF2B5EF4-FFF2-40B4-BE49-F238E27FC236}">
                <a16:creationId xmlns:a16="http://schemas.microsoft.com/office/drawing/2014/main" id="{D58E6F15-84CC-41A1-B15B-ABA78722DBD3}"/>
              </a:ext>
            </a:extLst>
          </p:cNvPr>
          <p:cNvSpPr>
            <a:spLocks noGrp="1"/>
          </p:cNvSpPr>
          <p:nvPr>
            <p:ph type="sldNum" sz="quarter" idx="5"/>
          </p:nvPr>
        </p:nvSpPr>
        <p:spPr>
          <a:noFill/>
        </p:spPr>
        <p:txBody>
          <a:bodyPr/>
          <a:lstStyle>
            <a:lvl1pPr defTabSz="954088">
              <a:defRPr>
                <a:solidFill>
                  <a:schemeClr val="tx1"/>
                </a:solidFill>
                <a:latin typeface="Arial" panose="020B0604020202020204" pitchFamily="34" charset="0"/>
                <a:cs typeface="Arial" panose="020B0604020202020204" pitchFamily="34" charset="0"/>
              </a:defRPr>
            </a:lvl1pPr>
            <a:lvl2pPr marL="742950" indent="-285750" defTabSz="954088">
              <a:defRPr>
                <a:solidFill>
                  <a:schemeClr val="tx1"/>
                </a:solidFill>
                <a:latin typeface="Arial" panose="020B0604020202020204" pitchFamily="34" charset="0"/>
                <a:cs typeface="Arial" panose="020B0604020202020204" pitchFamily="34" charset="0"/>
              </a:defRPr>
            </a:lvl2pPr>
            <a:lvl3pPr marL="1143000" indent="-228600" defTabSz="954088">
              <a:defRPr>
                <a:solidFill>
                  <a:schemeClr val="tx1"/>
                </a:solidFill>
                <a:latin typeface="Arial" panose="020B0604020202020204" pitchFamily="34" charset="0"/>
                <a:cs typeface="Arial" panose="020B0604020202020204" pitchFamily="34" charset="0"/>
              </a:defRPr>
            </a:lvl3pPr>
            <a:lvl4pPr marL="1600200" indent="-228600" defTabSz="954088">
              <a:defRPr>
                <a:solidFill>
                  <a:schemeClr val="tx1"/>
                </a:solidFill>
                <a:latin typeface="Arial" panose="020B0604020202020204" pitchFamily="34" charset="0"/>
                <a:cs typeface="Arial" panose="020B0604020202020204" pitchFamily="34" charset="0"/>
              </a:defRPr>
            </a:lvl4pPr>
            <a:lvl5pPr marL="2057400" indent="-228600" defTabSz="954088">
              <a:defRPr>
                <a:solidFill>
                  <a:schemeClr val="tx1"/>
                </a:solidFill>
                <a:latin typeface="Arial" panose="020B0604020202020204" pitchFamily="34" charset="0"/>
                <a:cs typeface="Arial" panose="020B0604020202020204" pitchFamily="34" charset="0"/>
              </a:defRPr>
            </a:lvl5pPr>
            <a:lvl6pPr marL="25146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540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8996E41-DCC2-4988-9CDF-5589D543A955}" type="slidenum">
              <a:rPr lang="en-GB" altLang="en-US"/>
              <a:pPr/>
              <a:t>10</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78C7-C328-4900-ABA9-D938DB10D0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F4334E-A464-4048-9B5F-EB84F852DC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57995E0-DA4F-4D24-8F02-766AC17ACDFD}"/>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CAE69603-BFA3-4418-8C19-E9FD19DD53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0725CD-45E9-4289-A12C-82DFF83750AB}"/>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169667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FD7-8F86-4BCA-8FCA-0495A60AA3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54E710-90BF-44B7-8463-28C24C4ECF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8FE5F2-D4DB-4107-B5B1-07E0C78F9CB9}"/>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B3E760B3-7E47-47BF-97E3-0CFDC12FC0C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9AFCC3-BFD4-44E5-95CD-94850B15ACFA}"/>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848181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C8DE66-50BE-4208-9D2F-882592DDCCE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439F06-F499-4229-930E-61947E58E22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38C98-9192-4C06-B3F3-21C96F10AAFF}"/>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E7792616-1FA5-468C-8CB0-28E273E2B7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5CC7C2-C134-47BE-B23E-F41B6F009625}"/>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263347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17755-9A98-4DED-B703-BF368F6F47F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2A1354-0CD9-4EDA-9DE9-1E35391752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D924BC-F00E-412F-A784-DF606501088D}"/>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A984CB50-05F9-4209-8321-88D27B59A8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ABECD7-55C4-47EC-87B6-8B7408C56585}"/>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13118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74925-D0C7-4489-9651-5B1467792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90C704-0D50-48EE-82EC-FB014FD84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122B39-CF91-4524-B17C-A14BE09700BA}"/>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570096C3-D79F-4813-B83E-38F9F147CA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26DCC-D98F-486C-BFAF-AEDF196241B3}"/>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548265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07AA2-4ECB-48E0-BD37-9515C011865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44BC96-A16E-4C50-9EBD-87647E77F31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192664-0999-4EF4-916E-C970674A0A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91AAF1C-20DC-4819-85FC-ECB9B1B1095F}"/>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6" name="Footer Placeholder 5">
            <a:extLst>
              <a:ext uri="{FF2B5EF4-FFF2-40B4-BE49-F238E27FC236}">
                <a16:creationId xmlns:a16="http://schemas.microsoft.com/office/drawing/2014/main" id="{224EBE21-B10E-4737-86B5-7616482B84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60432B-75FE-455E-B1E2-F0E3014F7DE8}"/>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64529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9E22-95B8-43F2-B338-533732C9506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097D738-6C51-4B69-A381-277087C4AD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ADD398-41CE-4556-93AE-14B7FBBCE8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F94973-65BF-4BDD-89C7-44AC8F9774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5D18F98-80E0-4CE1-90B6-774A1EE1D2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256169F-2EFF-4355-A18F-423FEEAA221E}"/>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8" name="Footer Placeholder 7">
            <a:extLst>
              <a:ext uri="{FF2B5EF4-FFF2-40B4-BE49-F238E27FC236}">
                <a16:creationId xmlns:a16="http://schemas.microsoft.com/office/drawing/2014/main" id="{42C62F95-8B1B-4A8B-B732-A2BD7043C05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AB5D1D-192C-4FF2-B10B-9D4B33817639}"/>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879558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7FB06-C770-47E6-B339-903B03B657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0968C9-A4B0-46DE-A35C-7E06E0DE3CA8}"/>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4" name="Footer Placeholder 3">
            <a:extLst>
              <a:ext uri="{FF2B5EF4-FFF2-40B4-BE49-F238E27FC236}">
                <a16:creationId xmlns:a16="http://schemas.microsoft.com/office/drawing/2014/main" id="{5A975A2A-FAA8-4892-B363-E8CD6D3790D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218279-D288-4748-8248-59266C6983F0}"/>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91918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E3EF42-657C-40FF-A5EE-81BB7F072F31}"/>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3" name="Footer Placeholder 2">
            <a:extLst>
              <a:ext uri="{FF2B5EF4-FFF2-40B4-BE49-F238E27FC236}">
                <a16:creationId xmlns:a16="http://schemas.microsoft.com/office/drawing/2014/main" id="{0E025443-2386-44B2-B7A9-84E77E1BB4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2BA7089-9AE7-40AB-9005-4E81F0870796}"/>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43133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A96BF-2F54-4DDF-A2D1-AF0C149C44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5D9CDCF-E6AB-4277-9DB3-6B349170FB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8B3CDA5-0D6F-4F7B-957D-3ACCE86134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6D09B2-B959-4C90-9695-EE2F09E4211E}"/>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6" name="Footer Placeholder 5">
            <a:extLst>
              <a:ext uri="{FF2B5EF4-FFF2-40B4-BE49-F238E27FC236}">
                <a16:creationId xmlns:a16="http://schemas.microsoft.com/office/drawing/2014/main" id="{1EAD5BA8-B99D-4772-8F53-E13E9A8245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DBA213E-30DF-475D-83A9-79598D794BD4}"/>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29831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1F8AA-D490-4B12-995B-A79570AC8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05E860-C969-4A13-BF64-51CD8B7325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755719B-D1E2-42CF-8964-A81BF8353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B9F14F3-6D1F-45D3-87AB-8A5C5D4223DE}"/>
              </a:ext>
            </a:extLst>
          </p:cNvPr>
          <p:cNvSpPr>
            <a:spLocks noGrp="1"/>
          </p:cNvSpPr>
          <p:nvPr>
            <p:ph type="dt" sz="half" idx="10"/>
          </p:nvPr>
        </p:nvSpPr>
        <p:spPr/>
        <p:txBody>
          <a:bodyPr/>
          <a:lstStyle/>
          <a:p>
            <a:fld id="{CD3627AC-DAE2-4FBE-A18F-4162FF2E4B4D}" type="datetimeFigureOut">
              <a:rPr lang="en-GB" smtClean="0"/>
              <a:t>19/09/2023</a:t>
            </a:fld>
            <a:endParaRPr lang="en-GB"/>
          </a:p>
        </p:txBody>
      </p:sp>
      <p:sp>
        <p:nvSpPr>
          <p:cNvPr id="6" name="Footer Placeholder 5">
            <a:extLst>
              <a:ext uri="{FF2B5EF4-FFF2-40B4-BE49-F238E27FC236}">
                <a16:creationId xmlns:a16="http://schemas.microsoft.com/office/drawing/2014/main" id="{59C000ED-7559-4C5E-8767-F52D5AA6B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7EE3DB-AC7F-44D0-99EF-477E141CE1A1}"/>
              </a:ext>
            </a:extLst>
          </p:cNvPr>
          <p:cNvSpPr>
            <a:spLocks noGrp="1"/>
          </p:cNvSpPr>
          <p:nvPr>
            <p:ph type="sldNum" sz="quarter" idx="12"/>
          </p:nvPr>
        </p:nvSpPr>
        <p:spPr/>
        <p:txBody>
          <a:bodyPr/>
          <a:lstStyle/>
          <a:p>
            <a:fld id="{6A4E23E5-6299-44F6-B433-44744DE433E6}" type="slidenum">
              <a:rPr lang="en-GB" smtClean="0"/>
              <a:t>‹#›</a:t>
            </a:fld>
            <a:endParaRPr lang="en-GB"/>
          </a:p>
        </p:txBody>
      </p:sp>
    </p:spTree>
    <p:extLst>
      <p:ext uri="{BB962C8B-B14F-4D97-AF65-F5344CB8AC3E}">
        <p14:creationId xmlns:p14="http://schemas.microsoft.com/office/powerpoint/2010/main" val="3348849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D6DD0-CC87-474E-A861-673951F56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804518-0C6E-4EC4-8B95-C1452EA72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EA5B24E-404E-4DAF-A922-E9CFC9E43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3627AC-DAE2-4FBE-A18F-4162FF2E4B4D}" type="datetimeFigureOut">
              <a:rPr lang="en-GB" smtClean="0"/>
              <a:t>19/09/2023</a:t>
            </a:fld>
            <a:endParaRPr lang="en-GB"/>
          </a:p>
        </p:txBody>
      </p:sp>
      <p:sp>
        <p:nvSpPr>
          <p:cNvPr id="5" name="Footer Placeholder 4">
            <a:extLst>
              <a:ext uri="{FF2B5EF4-FFF2-40B4-BE49-F238E27FC236}">
                <a16:creationId xmlns:a16="http://schemas.microsoft.com/office/drawing/2014/main" id="{A0D1D404-E093-4C71-BA29-F0B17DA2B0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6EB8E35-CC12-421B-941D-C9209EBD0F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E23E5-6299-44F6-B433-44744DE433E6}" type="slidenum">
              <a:rPr lang="en-GB" smtClean="0"/>
              <a:t>‹#›</a:t>
            </a:fld>
            <a:endParaRPr lang="en-GB"/>
          </a:p>
        </p:txBody>
      </p:sp>
      <p:sp>
        <p:nvSpPr>
          <p:cNvPr id="7" name="Rectangle 6">
            <a:extLst>
              <a:ext uri="{FF2B5EF4-FFF2-40B4-BE49-F238E27FC236}">
                <a16:creationId xmlns:a16="http://schemas.microsoft.com/office/drawing/2014/main" id="{644FA8A9-D402-412A-B14C-AAB3C45F42BE}"/>
              </a:ext>
            </a:extLst>
          </p:cNvPr>
          <p:cNvSpPr/>
          <p:nvPr userDrawn="1"/>
        </p:nvSpPr>
        <p:spPr>
          <a:xfrm>
            <a:off x="1" y="0"/>
            <a:ext cx="4038600" cy="2612571"/>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39E76C89-55B4-48DC-B8B9-435ED1E8AA35}"/>
              </a:ext>
            </a:extLst>
          </p:cNvPr>
          <p:cNvSpPr/>
          <p:nvPr userDrawn="1"/>
        </p:nvSpPr>
        <p:spPr>
          <a:xfrm>
            <a:off x="10069033" y="4376"/>
            <a:ext cx="2122967" cy="459647"/>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2517431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denproject.com/school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letsgozero.org/" TargetMode="External"/><Relationship Id="rId7"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twitter.com/edenschoolsteam?lang=en"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hyperlink" Target="https://www.edenproject.com/video-explaining-climate-chang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181FE92D-2B23-4EDC-B121-B0D6043A3ACB}"/>
              </a:ext>
            </a:extLst>
          </p:cNvPr>
          <p:cNvSpPr>
            <a:spLocks noGrp="1"/>
          </p:cNvSpPr>
          <p:nvPr>
            <p:ph type="ctrTitle" sz="quarter"/>
          </p:nvPr>
        </p:nvSpPr>
        <p:spPr>
          <a:xfrm>
            <a:off x="1919288" y="333375"/>
            <a:ext cx="8132762" cy="1144588"/>
          </a:xfrm>
        </p:spPr>
        <p:txBody>
          <a:bodyPr/>
          <a:lstStyle/>
          <a:p>
            <a:pPr>
              <a:defRPr/>
            </a:pPr>
            <a:r>
              <a:rPr lang="en-GB" altLang="en-US" sz="5400" b="1" dirty="0">
                <a:latin typeface="Fira Sans" panose="020B0503050000020004" pitchFamily="34" charset="0"/>
              </a:rPr>
              <a:t>Climate Response</a:t>
            </a:r>
          </a:p>
        </p:txBody>
      </p:sp>
      <p:sp>
        <p:nvSpPr>
          <p:cNvPr id="3075" name="Subtitle 2">
            <a:extLst>
              <a:ext uri="{FF2B5EF4-FFF2-40B4-BE49-F238E27FC236}">
                <a16:creationId xmlns:a16="http://schemas.microsoft.com/office/drawing/2014/main" id="{9B350244-6B2C-4198-B81A-4B609BC1230B}"/>
              </a:ext>
            </a:extLst>
          </p:cNvPr>
          <p:cNvSpPr>
            <a:spLocks noGrp="1"/>
          </p:cNvSpPr>
          <p:nvPr>
            <p:ph type="subTitle" sz="quarter" idx="1"/>
          </p:nvPr>
        </p:nvSpPr>
        <p:spPr>
          <a:xfrm>
            <a:off x="753744" y="1796099"/>
            <a:ext cx="10066656" cy="4520881"/>
          </a:xfrm>
        </p:spPr>
        <p:txBody>
          <a:bodyPr>
            <a:normAutofit/>
          </a:bodyPr>
          <a:lstStyle/>
          <a:p>
            <a:pPr algn="l">
              <a:defRPr/>
            </a:pPr>
            <a:r>
              <a:rPr lang="en-GB" altLang="en-US" sz="2800" dirty="0">
                <a:latin typeface="Fira Sans" panose="020B0503050000020004" pitchFamily="34" charset="0"/>
              </a:rPr>
              <a:t>Your challenge today is to:</a:t>
            </a:r>
          </a:p>
          <a:p>
            <a:pPr algn="l">
              <a:defRPr/>
            </a:pPr>
            <a:endParaRPr lang="en-GB" altLang="en-US" sz="2800" b="1" dirty="0">
              <a:latin typeface="Fira Sans" panose="020B0503050000020004" pitchFamily="34" charset="0"/>
            </a:endParaRPr>
          </a:p>
          <a:p>
            <a:pPr marL="342900" indent="-342900" algn="l">
              <a:buFont typeface="Arial" panose="020B0604020202020204" pitchFamily="34" charset="0"/>
              <a:buChar char="•"/>
              <a:defRPr/>
            </a:pPr>
            <a:r>
              <a:rPr lang="en-GB" sz="2800" dirty="0">
                <a:latin typeface="Fira Sans" panose="020B0503050000020004" pitchFamily="34" charset="0"/>
                <a:cs typeface="Calibri" panose="020F0502020204030204" pitchFamily="34" charset="0"/>
              </a:rPr>
              <a:t>discuss ways in which individuals can respond confidently to the climate emergency.</a:t>
            </a:r>
          </a:p>
          <a:p>
            <a:pPr marL="342900" indent="-342900" algn="l">
              <a:buFont typeface="Arial" panose="020B0604020202020204" pitchFamily="34" charset="0"/>
              <a:buChar char="•"/>
              <a:defRPr/>
            </a:pPr>
            <a:endParaRPr lang="en-GB" sz="2800" dirty="0">
              <a:latin typeface="Fira Sans" panose="020B0503050000020004" pitchFamily="34" charset="0"/>
              <a:cs typeface="Calibri" panose="020F0502020204030204" pitchFamily="34" charset="0"/>
            </a:endParaRPr>
          </a:p>
          <a:p>
            <a:pPr marL="342900" indent="-342900" algn="l">
              <a:buFont typeface="Arial" panose="020B0604020202020204" pitchFamily="34" charset="0"/>
              <a:buChar char="•"/>
              <a:defRPr/>
            </a:pPr>
            <a:r>
              <a:rPr lang="en-GB" sz="2800" dirty="0">
                <a:latin typeface="Fira Sans" panose="020B0503050000020004" pitchFamily="34" charset="0"/>
                <a:cs typeface="Calibri" panose="020F0502020204030204" pitchFamily="34" charset="0"/>
              </a:rPr>
              <a:t>describe how we can join together to demand that governments and organisations act to address the climate emergency.</a:t>
            </a:r>
            <a:endParaRPr lang="en-GB" altLang="en-US" sz="2800" b="1" dirty="0">
              <a:latin typeface="Fira Sans" panose="020B0503050000020004" pitchFamily="34" charset="0"/>
              <a:cs typeface="Calibri" panose="020F0502020204030204" pitchFamily="34" charset="0"/>
            </a:endParaRPr>
          </a:p>
          <a:p>
            <a:pPr>
              <a:defRPr/>
            </a:pPr>
            <a:r>
              <a:rPr lang="en-GB" altLang="en-US" sz="2800" i="1" dirty="0">
                <a:latin typeface="Calibri" panose="020F0502020204030204" pitchFamily="34" charset="0"/>
                <a:cs typeface="Calibri" panose="020F0502020204030204" pitchFamily="34" charset="0"/>
              </a:rPr>
              <a:t> </a:t>
            </a:r>
            <a:endParaRPr lang="en-GB" altLang="en-US" sz="28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FA3E21D6-4D2C-464F-940B-99FFF4218FCD}"/>
              </a:ext>
            </a:extLst>
          </p:cNvPr>
          <p:cNvSpPr txBox="1"/>
          <p:nvPr/>
        </p:nvSpPr>
        <p:spPr>
          <a:xfrm>
            <a:off x="3736622" y="5947648"/>
            <a:ext cx="3172178" cy="369332"/>
          </a:xfrm>
          <a:prstGeom prst="rect">
            <a:avLst/>
          </a:prstGeom>
          <a:noFill/>
        </p:spPr>
        <p:txBody>
          <a:bodyPr wrap="square" rtlCol="0">
            <a:spAutoFit/>
          </a:bodyPr>
          <a:lstStyle/>
          <a:p>
            <a:pPr algn="ctr"/>
            <a:r>
              <a:rPr lang="en-GB" dirty="0">
                <a:hlinkClick r:id="rId3"/>
              </a:rPr>
              <a:t>www.edenproject.com/schools</a:t>
            </a:r>
            <a:r>
              <a:rPr lang="en-GB"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075">
                                            <p:txEl>
                                              <p:pRg st="2" end="2"/>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Eden teaching facilitator with pupils in the Rainforest Biome">
            <a:extLst>
              <a:ext uri="{FF2B5EF4-FFF2-40B4-BE49-F238E27FC236}">
                <a16:creationId xmlns:a16="http://schemas.microsoft.com/office/drawing/2014/main" id="{94A82250-EBC9-47D6-BB27-7369EB25A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780" y="2848556"/>
            <a:ext cx="6327841" cy="35604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EB2AEAC-87A3-4D4A-98FC-DEA272DFC158}"/>
              </a:ext>
            </a:extLst>
          </p:cNvPr>
          <p:cNvSpPr/>
          <p:nvPr/>
        </p:nvSpPr>
        <p:spPr>
          <a:xfrm>
            <a:off x="731652" y="3037332"/>
            <a:ext cx="5543434" cy="338554"/>
          </a:xfrm>
          <a:prstGeom prst="rect">
            <a:avLst/>
          </a:prstGeom>
          <a:solidFill>
            <a:schemeClr val="bg1"/>
          </a:solidFill>
        </p:spPr>
        <p:txBody>
          <a:bodyPr wrap="square">
            <a:spAutoFit/>
          </a:bodyPr>
          <a:lstStyle/>
          <a:p>
            <a:pPr>
              <a:spcAft>
                <a:spcPts val="0"/>
              </a:spcAft>
              <a:defRPr/>
            </a:pPr>
            <a:r>
              <a:rPr lang="en-GB" sz="1600" dirty="0">
                <a:latin typeface="Fira Sans" panose="020B0503050000020004" pitchFamily="34" charset="0"/>
                <a:ea typeface="MS Mincho"/>
              </a:rPr>
              <a:t>Over 40,000 school children visit Eden Project each year !</a:t>
            </a:r>
            <a:endParaRPr lang="en-GB" sz="1600" dirty="0">
              <a:latin typeface="Fira Sans" panose="020B0503050000020004" pitchFamily="34" charset="0"/>
              <a:ea typeface="MS Mincho"/>
              <a:cs typeface="Times New Roman" panose="02020603050405020304" pitchFamily="18" charset="0"/>
            </a:endParaRPr>
          </a:p>
        </p:txBody>
      </p:sp>
      <p:pic>
        <p:nvPicPr>
          <p:cNvPr id="3078" name="Picture 6" descr="Family playing game to make a bug hotel">
            <a:extLst>
              <a:ext uri="{FF2B5EF4-FFF2-40B4-BE49-F238E27FC236}">
                <a16:creationId xmlns:a16="http://schemas.microsoft.com/office/drawing/2014/main" id="{E95D3AD3-7EAC-4029-9FB3-EDFECD1E8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6583" y="4108536"/>
            <a:ext cx="4225406" cy="23774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78CE934-A1DC-42E5-B7E5-589C959E71B0}"/>
              </a:ext>
            </a:extLst>
          </p:cNvPr>
          <p:cNvPicPr>
            <a:picLocks noChangeAspect="1"/>
          </p:cNvPicPr>
          <p:nvPr/>
        </p:nvPicPr>
        <p:blipFill>
          <a:blip r:embed="rId5"/>
          <a:stretch>
            <a:fillRect/>
          </a:stretch>
        </p:blipFill>
        <p:spPr>
          <a:xfrm>
            <a:off x="7456583" y="1167848"/>
            <a:ext cx="3581913" cy="2766388"/>
          </a:xfrm>
          <a:prstGeom prst="rect">
            <a:avLst/>
          </a:prstGeom>
        </p:spPr>
      </p:pic>
      <p:pic>
        <p:nvPicPr>
          <p:cNvPr id="7" name="Picture 6">
            <a:extLst>
              <a:ext uri="{FF2B5EF4-FFF2-40B4-BE49-F238E27FC236}">
                <a16:creationId xmlns:a16="http://schemas.microsoft.com/office/drawing/2014/main" id="{233AA05C-8C03-4E45-89E9-797A17CFF02D}"/>
              </a:ext>
            </a:extLst>
          </p:cNvPr>
          <p:cNvPicPr>
            <a:picLocks noChangeAspect="1"/>
          </p:cNvPicPr>
          <p:nvPr/>
        </p:nvPicPr>
        <p:blipFill>
          <a:blip r:embed="rId6"/>
          <a:stretch>
            <a:fillRect/>
          </a:stretch>
        </p:blipFill>
        <p:spPr>
          <a:xfrm>
            <a:off x="7136729" y="1342149"/>
            <a:ext cx="4221619" cy="473333"/>
          </a:xfrm>
          <a:prstGeom prst="rect">
            <a:avLst/>
          </a:prstGeom>
        </p:spPr>
      </p:pic>
      <p:pic>
        <p:nvPicPr>
          <p:cNvPr id="9" name="Picture 8">
            <a:extLst>
              <a:ext uri="{FF2B5EF4-FFF2-40B4-BE49-F238E27FC236}">
                <a16:creationId xmlns:a16="http://schemas.microsoft.com/office/drawing/2014/main" id="{5EC5332A-9360-41FE-A2D2-710B10C60CDF}"/>
              </a:ext>
            </a:extLst>
          </p:cNvPr>
          <p:cNvPicPr>
            <a:picLocks noChangeAspect="1"/>
          </p:cNvPicPr>
          <p:nvPr/>
        </p:nvPicPr>
        <p:blipFill>
          <a:blip r:embed="rId7"/>
          <a:stretch>
            <a:fillRect/>
          </a:stretch>
        </p:blipFill>
        <p:spPr>
          <a:xfrm>
            <a:off x="7259473" y="3856124"/>
            <a:ext cx="4619625" cy="504825"/>
          </a:xfrm>
          <a:prstGeom prst="rect">
            <a:avLst/>
          </a:prstGeom>
        </p:spPr>
      </p:pic>
      <p:sp>
        <p:nvSpPr>
          <p:cNvPr id="2" name="Title 1">
            <a:extLst>
              <a:ext uri="{FF2B5EF4-FFF2-40B4-BE49-F238E27FC236}">
                <a16:creationId xmlns:a16="http://schemas.microsoft.com/office/drawing/2014/main" id="{A093AF42-7902-44B8-9640-93FC4040C01C}"/>
              </a:ext>
            </a:extLst>
          </p:cNvPr>
          <p:cNvSpPr>
            <a:spLocks noGrp="1"/>
          </p:cNvSpPr>
          <p:nvPr>
            <p:ph type="title"/>
          </p:nvPr>
        </p:nvSpPr>
        <p:spPr>
          <a:xfrm>
            <a:off x="731652" y="413571"/>
            <a:ext cx="9036050" cy="1143000"/>
          </a:xfrm>
        </p:spPr>
        <p:txBody>
          <a:bodyPr>
            <a:normAutofit fontScale="90000"/>
          </a:bodyPr>
          <a:lstStyle/>
          <a:p>
            <a:pPr>
              <a:defRPr/>
            </a:pPr>
            <a:r>
              <a:rPr lang="en-GB" sz="3200" b="1" dirty="0">
                <a:solidFill>
                  <a:srgbClr val="00B050"/>
                </a:solidFill>
                <a:latin typeface="Fira Sans" panose="020B0503050000020004" pitchFamily="34" charset="0"/>
                <a:cs typeface="Calibri" panose="020F0502020204030204" pitchFamily="34" charset="0"/>
              </a:rPr>
              <a:t>Learners </a:t>
            </a:r>
            <a:r>
              <a:rPr lang="en-GB" sz="3200" dirty="0">
                <a:solidFill>
                  <a:srgbClr val="00B050"/>
                </a:solidFill>
                <a:latin typeface="Fira Sans" panose="020B0503050000020004" pitchFamily="34" charset="0"/>
                <a:cs typeface="Calibri" panose="020F0502020204030204" pitchFamily="34" charset="0"/>
              </a:rPr>
              <a:t>– seeking knowledge and staying informed</a:t>
            </a:r>
            <a:br>
              <a:rPr lang="en-GB" sz="3200" dirty="0">
                <a:solidFill>
                  <a:srgbClr val="FF66FF"/>
                </a:solidFill>
                <a:latin typeface="Calibri" panose="020F0502020204030204" pitchFamily="34" charset="0"/>
                <a:cs typeface="Calibri" panose="020F0502020204030204" pitchFamily="34" charset="0"/>
              </a:rPr>
            </a:br>
            <a:endParaRPr lang="en-GB" sz="3200" b="1" dirty="0">
              <a:solidFill>
                <a:schemeClr val="accent2">
                  <a:lumMod val="60000"/>
                  <a:lumOff val="40000"/>
                </a:schemeClr>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9AEA45C-56C7-4491-A856-A852B7978B75}"/>
              </a:ext>
            </a:extLst>
          </p:cNvPr>
          <p:cNvPicPr>
            <a:picLocks noChangeAspect="1"/>
          </p:cNvPicPr>
          <p:nvPr/>
        </p:nvPicPr>
        <p:blipFill>
          <a:blip r:embed="rId8"/>
          <a:stretch>
            <a:fillRect/>
          </a:stretch>
        </p:blipFill>
        <p:spPr>
          <a:xfrm>
            <a:off x="1008586" y="1408042"/>
            <a:ext cx="5563912" cy="1143000"/>
          </a:xfrm>
          <a:prstGeom prst="rect">
            <a:avLst/>
          </a:prstGeom>
        </p:spPr>
      </p:pic>
      <p:pic>
        <p:nvPicPr>
          <p:cNvPr id="3" name="Picture 2">
            <a:extLst>
              <a:ext uri="{FF2B5EF4-FFF2-40B4-BE49-F238E27FC236}">
                <a16:creationId xmlns:a16="http://schemas.microsoft.com/office/drawing/2014/main" id="{EAAA65FE-6558-4BF3-9FA1-E109435DFAC8}"/>
              </a:ext>
            </a:extLst>
          </p:cNvPr>
          <p:cNvPicPr>
            <a:picLocks noChangeAspect="1"/>
          </p:cNvPicPr>
          <p:nvPr/>
        </p:nvPicPr>
        <p:blipFill>
          <a:blip r:embed="rId9"/>
          <a:stretch>
            <a:fillRect/>
          </a:stretch>
        </p:blipFill>
        <p:spPr>
          <a:xfrm>
            <a:off x="5417683" y="2402029"/>
            <a:ext cx="1064572" cy="149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07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07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93C7-B251-48B9-A04B-2C90A483E36F}"/>
              </a:ext>
            </a:extLst>
          </p:cNvPr>
          <p:cNvSpPr>
            <a:spLocks noGrp="1"/>
          </p:cNvSpPr>
          <p:nvPr>
            <p:ph type="title"/>
          </p:nvPr>
        </p:nvSpPr>
        <p:spPr>
          <a:xfrm>
            <a:off x="876300" y="332384"/>
            <a:ext cx="9367139" cy="1143000"/>
          </a:xfrm>
        </p:spPr>
        <p:txBody>
          <a:bodyPr>
            <a:normAutofit/>
          </a:bodyPr>
          <a:lstStyle/>
          <a:p>
            <a:pPr>
              <a:defRPr/>
            </a:pPr>
            <a:r>
              <a:rPr lang="en-GB" sz="4000" b="1" dirty="0">
                <a:solidFill>
                  <a:srgbClr val="FF9900"/>
                </a:solidFill>
                <a:latin typeface="Fira Sans" panose="020B0503050000020004" pitchFamily="34" charset="0"/>
                <a:cs typeface="Calibri" panose="020F0502020204030204" pitchFamily="34" charset="0"/>
              </a:rPr>
              <a:t>Shouters </a:t>
            </a:r>
            <a:r>
              <a:rPr lang="en-GB" sz="4000" dirty="0">
                <a:solidFill>
                  <a:srgbClr val="FF9900"/>
                </a:solidFill>
                <a:latin typeface="Fira Sans" panose="020B0503050000020004" pitchFamily="34" charset="0"/>
                <a:cs typeface="Calibri" panose="020F0502020204030204" pitchFamily="34" charset="0"/>
              </a:rPr>
              <a:t>– sharing what you care about</a:t>
            </a:r>
            <a:endParaRPr lang="en-GB" sz="5400" b="1" dirty="0">
              <a:solidFill>
                <a:schemeClr val="accent2">
                  <a:lumMod val="60000"/>
                  <a:lumOff val="40000"/>
                </a:schemeClr>
              </a:solidFill>
              <a:latin typeface="Fira Sans" panose="020B05030500000200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6E845B4-9C79-4DF1-96A3-DAEAF398FE15}"/>
              </a:ext>
            </a:extLst>
          </p:cNvPr>
          <p:cNvPicPr>
            <a:picLocks noChangeAspect="1"/>
          </p:cNvPicPr>
          <p:nvPr/>
        </p:nvPicPr>
        <p:blipFill>
          <a:blip r:embed="rId3"/>
          <a:stretch>
            <a:fillRect/>
          </a:stretch>
        </p:blipFill>
        <p:spPr>
          <a:xfrm>
            <a:off x="415698" y="1534516"/>
            <a:ext cx="4829175" cy="4419600"/>
          </a:xfrm>
          <a:prstGeom prst="rect">
            <a:avLst/>
          </a:prstGeom>
        </p:spPr>
      </p:pic>
      <p:pic>
        <p:nvPicPr>
          <p:cNvPr id="7" name="Picture 2" descr="Reuters Connect welcomes The Guardian - Reuters News Agency">
            <a:extLst>
              <a:ext uri="{FF2B5EF4-FFF2-40B4-BE49-F238E27FC236}">
                <a16:creationId xmlns:a16="http://schemas.microsoft.com/office/drawing/2014/main" id="{589F1E1F-0626-4B1D-9A5B-EE3FCBA35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3549" y="1534516"/>
            <a:ext cx="861324" cy="59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4793A7D-03B5-402A-A1AA-882803EFB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6605" y="1864881"/>
            <a:ext cx="5638305" cy="3758870"/>
          </a:xfrm>
          <a:prstGeom prst="rect">
            <a:avLst/>
          </a:prstGeom>
        </p:spPr>
      </p:pic>
      <p:sp>
        <p:nvSpPr>
          <p:cNvPr id="4" name="TextBox 3">
            <a:extLst>
              <a:ext uri="{FF2B5EF4-FFF2-40B4-BE49-F238E27FC236}">
                <a16:creationId xmlns:a16="http://schemas.microsoft.com/office/drawing/2014/main" id="{A9CF1D7E-68F7-449D-8FA6-85BF806FAAEC}"/>
              </a:ext>
            </a:extLst>
          </p:cNvPr>
          <p:cNvSpPr txBox="1"/>
          <p:nvPr/>
        </p:nvSpPr>
        <p:spPr>
          <a:xfrm>
            <a:off x="6947129" y="5736249"/>
            <a:ext cx="3801311" cy="276999"/>
          </a:xfrm>
          <a:prstGeom prst="rect">
            <a:avLst/>
          </a:prstGeom>
          <a:noFill/>
        </p:spPr>
        <p:txBody>
          <a:bodyPr wrap="square" rtlCol="0">
            <a:spAutoFit/>
          </a:bodyPr>
          <a:lstStyle/>
          <a:p>
            <a:r>
              <a:rPr lang="en-GB" sz="1200" dirty="0"/>
              <a:t>Climatevisuals.org Credit: </a:t>
            </a:r>
            <a:r>
              <a:rPr lang="en-GB" sz="1200" dirty="0" err="1"/>
              <a:t>Jörg</a:t>
            </a:r>
            <a:r>
              <a:rPr lang="en-GB" sz="1200" dirty="0"/>
              <a:t> </a:t>
            </a:r>
            <a:r>
              <a:rPr lang="en-GB" sz="1200" dirty="0" err="1"/>
              <a:t>Farys</a:t>
            </a:r>
            <a:r>
              <a:rPr lang="en-GB" sz="1200" dirty="0"/>
              <a:t> / Fridays for Future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BD464-6544-4765-8DCA-53A1A5090F24}"/>
              </a:ext>
            </a:extLst>
          </p:cNvPr>
          <p:cNvSpPr>
            <a:spLocks noGrp="1"/>
          </p:cNvSpPr>
          <p:nvPr>
            <p:ph type="title"/>
          </p:nvPr>
        </p:nvSpPr>
        <p:spPr>
          <a:xfrm>
            <a:off x="1410022" y="458241"/>
            <a:ext cx="9911705" cy="1143000"/>
          </a:xfrm>
        </p:spPr>
        <p:txBody>
          <a:bodyPr/>
          <a:lstStyle/>
          <a:p>
            <a:pPr>
              <a:defRPr/>
            </a:pPr>
            <a:r>
              <a:rPr lang="en-GB" sz="3200" b="1" dirty="0">
                <a:latin typeface="Fira Sans" panose="020B0503050000020004" pitchFamily="34" charset="0"/>
                <a:cs typeface="Calibri" panose="020F0502020204030204" pitchFamily="34" charset="0"/>
              </a:rPr>
              <a:t>What sort of person do you think you are (mainly)?</a:t>
            </a:r>
          </a:p>
        </p:txBody>
      </p:sp>
      <p:sp>
        <p:nvSpPr>
          <p:cNvPr id="29699" name="Content Placeholder 2">
            <a:extLst>
              <a:ext uri="{FF2B5EF4-FFF2-40B4-BE49-F238E27FC236}">
                <a16:creationId xmlns:a16="http://schemas.microsoft.com/office/drawing/2014/main" id="{AEAD4F8F-8427-4464-A685-6B7951CFA4F4}"/>
              </a:ext>
            </a:extLst>
          </p:cNvPr>
          <p:cNvSpPr>
            <a:spLocks noGrp="1" noChangeArrowheads="1"/>
          </p:cNvSpPr>
          <p:nvPr>
            <p:ph idx="1"/>
          </p:nvPr>
        </p:nvSpPr>
        <p:spPr>
          <a:xfrm>
            <a:off x="2063750" y="1916114"/>
            <a:ext cx="8604250" cy="4497387"/>
          </a:xfrm>
        </p:spPr>
        <p:txBody>
          <a:bodyPr/>
          <a:lstStyle/>
          <a:p>
            <a:pPr marL="0" indent="0">
              <a:buNone/>
            </a:pPr>
            <a:r>
              <a:rPr lang="en-GB" altLang="en-US" sz="4000" dirty="0">
                <a:solidFill>
                  <a:srgbClr val="0070C0"/>
                </a:solidFill>
                <a:latin typeface="Fira Sans" panose="020B0503050000020004" pitchFamily="34" charset="0"/>
              </a:rPr>
              <a:t>Doers – hands on stuff</a:t>
            </a:r>
          </a:p>
          <a:p>
            <a:pPr marL="0" indent="0">
              <a:buNone/>
            </a:pPr>
            <a:r>
              <a:rPr lang="en-GB" altLang="en-US" sz="4000" dirty="0">
                <a:solidFill>
                  <a:srgbClr val="FF0000"/>
                </a:solidFill>
                <a:latin typeface="Fira Sans" panose="020B0503050000020004" pitchFamily="34" charset="0"/>
              </a:rPr>
              <a:t>Shoppers – choices when you buy stuff</a:t>
            </a:r>
          </a:p>
          <a:p>
            <a:pPr marL="0" indent="0">
              <a:buNone/>
            </a:pPr>
            <a:r>
              <a:rPr lang="en-GB" altLang="en-US" sz="4000" dirty="0">
                <a:solidFill>
                  <a:srgbClr val="00B050"/>
                </a:solidFill>
                <a:latin typeface="Fira Sans" panose="020B0503050000020004" pitchFamily="34" charset="0"/>
              </a:rPr>
              <a:t>Learners – seeking knowledge</a:t>
            </a:r>
          </a:p>
          <a:p>
            <a:pPr marL="0" indent="0">
              <a:buNone/>
            </a:pPr>
            <a:r>
              <a:rPr lang="en-GB" altLang="en-US" sz="4000" dirty="0">
                <a:solidFill>
                  <a:srgbClr val="FF9900"/>
                </a:solidFill>
                <a:latin typeface="Fira Sans" panose="020B0503050000020004" pitchFamily="34" charset="0"/>
              </a:rPr>
              <a:t>Shouters – sharing what you care about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B78552FD-AC13-42C9-945C-617A96BBF23C}"/>
              </a:ext>
            </a:extLst>
          </p:cNvPr>
          <p:cNvSpPr>
            <a:spLocks noGrp="1" noChangeArrowheads="1"/>
          </p:cNvSpPr>
          <p:nvPr>
            <p:ph type="title"/>
          </p:nvPr>
        </p:nvSpPr>
        <p:spPr>
          <a:xfrm>
            <a:off x="646113" y="428627"/>
            <a:ext cx="9832974" cy="1143000"/>
          </a:xfrm>
        </p:spPr>
        <p:txBody>
          <a:bodyPr/>
          <a:lstStyle/>
          <a:p>
            <a:pPr algn="l"/>
            <a:r>
              <a:rPr lang="en-GB" altLang="en-US" sz="3200" b="1" dirty="0">
                <a:latin typeface="Fira Sans" panose="020B0503050000020004" pitchFamily="34" charset="0"/>
              </a:rPr>
              <a:t>Finally: Can an individual really have an impact?</a:t>
            </a:r>
            <a:endParaRPr lang="en-GB" altLang="en-US" sz="2800" dirty="0">
              <a:latin typeface="Fira Sans" panose="020B0503050000020004" pitchFamily="34" charset="0"/>
            </a:endParaRPr>
          </a:p>
        </p:txBody>
      </p:sp>
      <p:pic>
        <p:nvPicPr>
          <p:cNvPr id="31747" name="Picture 5">
            <a:extLst>
              <a:ext uri="{FF2B5EF4-FFF2-40B4-BE49-F238E27FC236}">
                <a16:creationId xmlns:a16="http://schemas.microsoft.com/office/drawing/2014/main" id="{70546479-E973-45FE-A853-403C95EAB7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39337" y="4921248"/>
            <a:ext cx="10795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0E01C3E1-A766-4BAB-AE48-DE78936438CA}"/>
              </a:ext>
            </a:extLst>
          </p:cNvPr>
          <p:cNvSpPr/>
          <p:nvPr/>
        </p:nvSpPr>
        <p:spPr>
          <a:xfrm>
            <a:off x="1542653" y="1571625"/>
            <a:ext cx="7092950" cy="4608513"/>
          </a:xfrm>
          <a:prstGeom prst="cloudCallout">
            <a:avLst>
              <a:gd name="adj1" fmla="val 69011"/>
              <a:gd name="adj2" fmla="val 26961"/>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1749" name="Content Placeholder 2">
            <a:extLst>
              <a:ext uri="{FF2B5EF4-FFF2-40B4-BE49-F238E27FC236}">
                <a16:creationId xmlns:a16="http://schemas.microsoft.com/office/drawing/2014/main" id="{DFBC92D3-3FAB-4D60-8399-DB0AD3D1023F}"/>
              </a:ext>
            </a:extLst>
          </p:cNvPr>
          <p:cNvSpPr>
            <a:spLocks noGrp="1" noChangeArrowheads="1"/>
          </p:cNvSpPr>
          <p:nvPr>
            <p:ph idx="1"/>
          </p:nvPr>
        </p:nvSpPr>
        <p:spPr>
          <a:xfrm>
            <a:off x="2801938" y="2348707"/>
            <a:ext cx="4895850" cy="1216025"/>
          </a:xfrm>
        </p:spPr>
        <p:txBody>
          <a:bodyPr>
            <a:noAutofit/>
          </a:bodyPr>
          <a:lstStyle/>
          <a:p>
            <a:pPr marL="0" indent="0">
              <a:buNone/>
            </a:pPr>
            <a:r>
              <a:rPr lang="en-GB" altLang="en-US" sz="2400" b="1" i="1" dirty="0">
                <a:latin typeface="Fira Sans" panose="020B0503050000020004" pitchFamily="34" charset="0"/>
              </a:rPr>
              <a:t>If I eat less meat, buy local food, ride my bike, buy less “stuff”, recycle more, waste less food, talk to people about the planet…</a:t>
            </a:r>
          </a:p>
          <a:p>
            <a:pPr marL="0" indent="0">
              <a:buNone/>
            </a:pPr>
            <a:br>
              <a:rPr lang="en-GB" altLang="en-US" sz="2400" b="1" i="1" dirty="0">
                <a:latin typeface="Fira Sans" panose="020B0503050000020004" pitchFamily="34" charset="0"/>
              </a:rPr>
            </a:br>
            <a:r>
              <a:rPr lang="en-GB" altLang="en-US" sz="2400" b="1" i="1" dirty="0">
                <a:latin typeface="Fira Sans" panose="020B0503050000020004" pitchFamily="34" charset="0"/>
              </a:rPr>
              <a:t>…does it really make any difference?</a:t>
            </a:r>
          </a:p>
        </p:txBody>
      </p:sp>
      <p:sp>
        <p:nvSpPr>
          <p:cNvPr id="2" name="TextBox 1">
            <a:extLst>
              <a:ext uri="{FF2B5EF4-FFF2-40B4-BE49-F238E27FC236}">
                <a16:creationId xmlns:a16="http://schemas.microsoft.com/office/drawing/2014/main" id="{A825A434-D118-4655-ABE0-A34FEA0A099B}"/>
              </a:ext>
            </a:extLst>
          </p:cNvPr>
          <p:cNvSpPr txBox="1">
            <a:spLocks noChangeArrowheads="1"/>
          </p:cNvSpPr>
          <p:nvPr/>
        </p:nvSpPr>
        <p:spPr bwMode="auto">
          <a:xfrm>
            <a:off x="9573418" y="3321845"/>
            <a:ext cx="22685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6600" b="1" dirty="0">
                <a:solidFill>
                  <a:srgbClr val="FF0000"/>
                </a:solidFill>
                <a:latin typeface="Fira Sans" panose="020B0503050000020004" pitchFamily="34" charset="0"/>
              </a:rPr>
              <a:t>YES!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83A8064-D663-4FB4-9EB6-831DCE8CAC05}"/>
              </a:ext>
            </a:extLst>
          </p:cNvPr>
          <p:cNvSpPr>
            <a:spLocks noGrp="1" noChangeArrowheads="1"/>
          </p:cNvSpPr>
          <p:nvPr>
            <p:ph type="title"/>
          </p:nvPr>
        </p:nvSpPr>
        <p:spPr>
          <a:xfrm>
            <a:off x="319485" y="147814"/>
            <a:ext cx="9144000" cy="1143000"/>
          </a:xfrm>
        </p:spPr>
        <p:txBody>
          <a:bodyPr/>
          <a:lstStyle/>
          <a:p>
            <a:r>
              <a:rPr lang="en-GB" altLang="en-US" sz="2800" b="1" dirty="0">
                <a:latin typeface="Fira Sans" panose="00000500000000000000" pitchFamily="50" charset="0"/>
                <a:ea typeface="Fira Sans" panose="00000500000000000000" pitchFamily="50" charset="0"/>
              </a:rPr>
              <a:t>Finally: Can an individual really have an impact?</a:t>
            </a:r>
            <a:endParaRPr lang="en-GB" altLang="en-US" sz="2800" dirty="0">
              <a:latin typeface="Fira Sans" panose="00000500000000000000" pitchFamily="50" charset="0"/>
              <a:ea typeface="Fira Sans" panose="00000500000000000000" pitchFamily="50" charset="0"/>
            </a:endParaRPr>
          </a:p>
        </p:txBody>
      </p:sp>
      <p:sp>
        <p:nvSpPr>
          <p:cNvPr id="6" name="Content Placeholder 5">
            <a:extLst>
              <a:ext uri="{FF2B5EF4-FFF2-40B4-BE49-F238E27FC236}">
                <a16:creationId xmlns:a16="http://schemas.microsoft.com/office/drawing/2014/main" id="{84A83604-78B9-4498-9FEA-A42B355B52AD}"/>
              </a:ext>
            </a:extLst>
          </p:cNvPr>
          <p:cNvSpPr>
            <a:spLocks noGrp="1"/>
          </p:cNvSpPr>
          <p:nvPr>
            <p:ph idx="1"/>
          </p:nvPr>
        </p:nvSpPr>
        <p:spPr>
          <a:xfrm>
            <a:off x="319485" y="2184223"/>
            <a:ext cx="4362450" cy="4525963"/>
          </a:xfrm>
        </p:spPr>
        <p:txBody>
          <a:bodyPr>
            <a:normAutofit/>
          </a:bodyPr>
          <a:lstStyle/>
          <a:p>
            <a:pPr marL="0" indent="0">
              <a:buNone/>
              <a:defRPr/>
            </a:pPr>
            <a:r>
              <a:rPr lang="en-GB" sz="2200" b="1" dirty="0">
                <a:latin typeface="Fira Sans" panose="020B0503050000020004" pitchFamily="34" charset="0"/>
                <a:cs typeface="Calibri" panose="020F0502020204030204" pitchFamily="34" charset="0"/>
              </a:rPr>
              <a:t>Your actions matter.</a:t>
            </a:r>
          </a:p>
          <a:p>
            <a:pPr marL="0" indent="0">
              <a:buNone/>
              <a:defRPr/>
            </a:pPr>
            <a:endParaRPr lang="en-GB" sz="2200" b="1" dirty="0">
              <a:latin typeface="Fira Sans" panose="020B0503050000020004" pitchFamily="34" charset="0"/>
              <a:cs typeface="Calibri" panose="020F0502020204030204" pitchFamily="34" charset="0"/>
            </a:endParaRPr>
          </a:p>
          <a:p>
            <a:pPr marL="457200" indent="-457200">
              <a:buAutoNum type="arabicPeriod"/>
              <a:defRPr/>
            </a:pPr>
            <a:r>
              <a:rPr lang="en-GB" sz="2200" b="1" dirty="0">
                <a:latin typeface="Fira Sans" panose="020B0503050000020004" pitchFamily="34" charset="0"/>
                <a:cs typeface="Calibri" panose="020F0502020204030204" pitchFamily="34" charset="0"/>
              </a:rPr>
              <a:t>Your own actions will reduce your personal carbon dioxide emissions.</a:t>
            </a:r>
          </a:p>
          <a:p>
            <a:pPr marL="457200" indent="-457200">
              <a:buAutoNum type="arabicPeriod"/>
              <a:defRPr/>
            </a:pPr>
            <a:endParaRPr lang="en-GB" sz="2200" b="1" dirty="0">
              <a:latin typeface="Fira Sans" panose="020B0503050000020004" pitchFamily="34" charset="0"/>
              <a:cs typeface="Calibri" panose="020F0502020204030204" pitchFamily="34" charset="0"/>
            </a:endParaRPr>
          </a:p>
          <a:p>
            <a:pPr marL="457200" indent="-457200">
              <a:buAutoNum type="arabicPeriod"/>
              <a:defRPr/>
            </a:pPr>
            <a:r>
              <a:rPr lang="en-GB" sz="2200" b="1" dirty="0">
                <a:latin typeface="Fira Sans" panose="020B0503050000020004" pitchFamily="34" charset="0"/>
                <a:cs typeface="Calibri" panose="020F0502020204030204" pitchFamily="34" charset="0"/>
              </a:rPr>
              <a:t>We influence each other – when one person makes a decision to help the environment, other people notice and join in.</a:t>
            </a:r>
          </a:p>
          <a:p>
            <a:pPr marL="0" indent="0">
              <a:buNone/>
              <a:defRPr/>
            </a:pPr>
            <a:endParaRPr lang="en-GB" sz="2200" b="1" dirty="0">
              <a:latin typeface="Fira Sans" panose="020B05030500000200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71E4A6E0-605E-4DF6-985A-7180A1CA8DE2}"/>
              </a:ext>
            </a:extLst>
          </p:cNvPr>
          <p:cNvSpPr>
            <a:spLocks noChangeArrowheads="1"/>
          </p:cNvSpPr>
          <p:nvPr/>
        </p:nvSpPr>
        <p:spPr bwMode="auto">
          <a:xfrm>
            <a:off x="1806179" y="1099684"/>
            <a:ext cx="214232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5400" b="1" dirty="0">
                <a:solidFill>
                  <a:srgbClr val="FF0000"/>
                </a:solidFill>
                <a:latin typeface="Fira Sans" panose="00000500000000000000" pitchFamily="50" charset="0"/>
                <a:ea typeface="Fira Sans" panose="00000500000000000000" pitchFamily="50" charset="0"/>
              </a:rPr>
              <a:t>YES! </a:t>
            </a:r>
            <a:endParaRPr lang="en-GB" altLang="en-US" sz="5400" dirty="0">
              <a:latin typeface="Fira Sans" panose="00000500000000000000" pitchFamily="50" charset="0"/>
              <a:ea typeface="Fira Sans" panose="00000500000000000000" pitchFamily="50" charset="0"/>
            </a:endParaRPr>
          </a:p>
        </p:txBody>
      </p:sp>
      <p:sp>
        <p:nvSpPr>
          <p:cNvPr id="2" name="TextBox 1">
            <a:extLst>
              <a:ext uri="{FF2B5EF4-FFF2-40B4-BE49-F238E27FC236}">
                <a16:creationId xmlns:a16="http://schemas.microsoft.com/office/drawing/2014/main" id="{66F66F54-578E-4168-B101-43AEEAE71C5F}"/>
              </a:ext>
            </a:extLst>
          </p:cNvPr>
          <p:cNvSpPr txBox="1"/>
          <p:nvPr/>
        </p:nvSpPr>
        <p:spPr>
          <a:xfrm>
            <a:off x="7973218" y="6230768"/>
            <a:ext cx="4362450" cy="369332"/>
          </a:xfrm>
          <a:prstGeom prst="rect">
            <a:avLst/>
          </a:prstGeom>
          <a:noFill/>
        </p:spPr>
        <p:txBody>
          <a:bodyPr wrap="square" rtlCol="0">
            <a:spAutoFit/>
          </a:bodyPr>
          <a:lstStyle/>
          <a:p>
            <a:r>
              <a:rPr lang="en-GB" dirty="0"/>
              <a:t>climatevisual.org Credit: Ashden / Ashden </a:t>
            </a:r>
          </a:p>
        </p:txBody>
      </p:sp>
      <p:pic>
        <p:nvPicPr>
          <p:cNvPr id="4" name="Picture 3">
            <a:extLst>
              <a:ext uri="{FF2B5EF4-FFF2-40B4-BE49-F238E27FC236}">
                <a16:creationId xmlns:a16="http://schemas.microsoft.com/office/drawing/2014/main" id="{B12B2322-23E0-497C-A5E6-FF4FEEE4EA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2769" y="1608500"/>
            <a:ext cx="6933402" cy="4622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5">
            <a:extLst>
              <a:ext uri="{FF2B5EF4-FFF2-40B4-BE49-F238E27FC236}">
                <a16:creationId xmlns:a16="http://schemas.microsoft.com/office/drawing/2014/main" id="{4FFEDE5C-00AB-407F-B164-DF2BF335F077}"/>
              </a:ext>
            </a:extLst>
          </p:cNvPr>
          <p:cNvSpPr>
            <a:spLocks noChangeArrowheads="1"/>
          </p:cNvSpPr>
          <p:nvPr/>
        </p:nvSpPr>
        <p:spPr bwMode="auto">
          <a:xfrm>
            <a:off x="2287464" y="5722710"/>
            <a:ext cx="26704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altLang="en-US" sz="2800" dirty="0">
                <a:latin typeface="Fira Sans" panose="020B0503050000020004" pitchFamily="34" charset="0"/>
                <a:hlinkClick r:id="rId3">
                  <a:extLst>
                    <a:ext uri="{A12FA001-AC4F-418D-AE19-62706E023703}">
                      <ahyp:hlinkClr xmlns:ahyp="http://schemas.microsoft.com/office/drawing/2018/hyperlinkcolor" val="tx"/>
                    </a:ext>
                  </a:extLst>
                </a:hlinkClick>
              </a:rPr>
              <a:t>letsgozero.org/</a:t>
            </a:r>
            <a:endParaRPr lang="en-GB" altLang="en-US" sz="2800" dirty="0">
              <a:latin typeface="Fira Sans" panose="020B0503050000020004" pitchFamily="34" charset="0"/>
            </a:endParaRPr>
          </a:p>
        </p:txBody>
      </p:sp>
      <p:pic>
        <p:nvPicPr>
          <p:cNvPr id="3" name="Picture 2">
            <a:extLst>
              <a:ext uri="{FF2B5EF4-FFF2-40B4-BE49-F238E27FC236}">
                <a16:creationId xmlns:a16="http://schemas.microsoft.com/office/drawing/2014/main" id="{33D95EBA-6294-499E-9B41-DBB285C5639E}"/>
              </a:ext>
            </a:extLst>
          </p:cNvPr>
          <p:cNvPicPr>
            <a:picLocks noChangeAspect="1"/>
          </p:cNvPicPr>
          <p:nvPr/>
        </p:nvPicPr>
        <p:blipFill>
          <a:blip r:embed="rId4"/>
          <a:stretch>
            <a:fillRect/>
          </a:stretch>
        </p:blipFill>
        <p:spPr>
          <a:xfrm>
            <a:off x="6567060" y="683496"/>
            <a:ext cx="2655582" cy="2947049"/>
          </a:xfrm>
          <a:prstGeom prst="rect">
            <a:avLst/>
          </a:prstGeom>
        </p:spPr>
      </p:pic>
      <p:pic>
        <p:nvPicPr>
          <p:cNvPr id="4" name="Picture 3">
            <a:extLst>
              <a:ext uri="{FF2B5EF4-FFF2-40B4-BE49-F238E27FC236}">
                <a16:creationId xmlns:a16="http://schemas.microsoft.com/office/drawing/2014/main" id="{84972A9C-8C89-4247-B0BA-36C9B102CC51}"/>
              </a:ext>
            </a:extLst>
          </p:cNvPr>
          <p:cNvPicPr>
            <a:picLocks noChangeAspect="1"/>
          </p:cNvPicPr>
          <p:nvPr/>
        </p:nvPicPr>
        <p:blipFill>
          <a:blip r:embed="rId5"/>
          <a:stretch>
            <a:fillRect/>
          </a:stretch>
        </p:blipFill>
        <p:spPr>
          <a:xfrm>
            <a:off x="9440588" y="683497"/>
            <a:ext cx="2589193" cy="2947049"/>
          </a:xfrm>
          <a:prstGeom prst="rect">
            <a:avLst/>
          </a:prstGeom>
        </p:spPr>
      </p:pic>
      <p:pic>
        <p:nvPicPr>
          <p:cNvPr id="5" name="Picture 4">
            <a:extLst>
              <a:ext uri="{FF2B5EF4-FFF2-40B4-BE49-F238E27FC236}">
                <a16:creationId xmlns:a16="http://schemas.microsoft.com/office/drawing/2014/main" id="{9E06243C-0C83-454F-A90E-DAD37538488B}"/>
              </a:ext>
            </a:extLst>
          </p:cNvPr>
          <p:cNvPicPr>
            <a:picLocks noChangeAspect="1"/>
          </p:cNvPicPr>
          <p:nvPr/>
        </p:nvPicPr>
        <p:blipFill>
          <a:blip r:embed="rId6"/>
          <a:stretch>
            <a:fillRect/>
          </a:stretch>
        </p:blipFill>
        <p:spPr>
          <a:xfrm>
            <a:off x="8105383" y="3768672"/>
            <a:ext cx="2670411" cy="3002872"/>
          </a:xfrm>
          <a:prstGeom prst="rect">
            <a:avLst/>
          </a:prstGeom>
        </p:spPr>
      </p:pic>
      <p:pic>
        <p:nvPicPr>
          <p:cNvPr id="1026" name="Picture 2" descr="https://schools.fairtrade.org.uk/wp-content/uploads/2021/06/Org-LGZ-image-1024x576.jpg">
            <a:extLst>
              <a:ext uri="{FF2B5EF4-FFF2-40B4-BE49-F238E27FC236}">
                <a16:creationId xmlns:a16="http://schemas.microsoft.com/office/drawing/2014/main" id="{119CF65B-8D5B-4853-837B-42DD3C2EB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000" y="1667892"/>
            <a:ext cx="5807122" cy="32665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6EF74ABA-F26B-4360-A438-36E44EC7B816}"/>
              </a:ext>
            </a:extLst>
          </p:cNvPr>
          <p:cNvSpPr>
            <a:spLocks noGrp="1"/>
          </p:cNvSpPr>
          <p:nvPr>
            <p:ph type="ctrTitle" sz="quarter"/>
          </p:nvPr>
        </p:nvSpPr>
        <p:spPr>
          <a:xfrm>
            <a:off x="1868488" y="0"/>
            <a:ext cx="8132762" cy="1144588"/>
          </a:xfrm>
        </p:spPr>
        <p:txBody>
          <a:bodyPr/>
          <a:lstStyle/>
          <a:p>
            <a:pPr>
              <a:defRPr/>
            </a:pPr>
            <a:r>
              <a:rPr lang="en-GB" altLang="en-US" sz="5400" b="1" dirty="0">
                <a:latin typeface="Fira Sans" panose="020B0503050000020004" pitchFamily="34" charset="0"/>
              </a:rPr>
              <a:t>Climate Response</a:t>
            </a:r>
          </a:p>
        </p:txBody>
      </p:sp>
      <p:sp>
        <p:nvSpPr>
          <p:cNvPr id="36867" name="Rectangle 1">
            <a:extLst>
              <a:ext uri="{FF2B5EF4-FFF2-40B4-BE49-F238E27FC236}">
                <a16:creationId xmlns:a16="http://schemas.microsoft.com/office/drawing/2014/main" id="{83E85B66-9A6B-4987-B5C0-E7954D05D9BD}"/>
              </a:ext>
            </a:extLst>
          </p:cNvPr>
          <p:cNvSpPr>
            <a:spLocks noChangeArrowheads="1"/>
          </p:cNvSpPr>
          <p:nvPr/>
        </p:nvSpPr>
        <p:spPr bwMode="auto">
          <a:xfrm>
            <a:off x="1674020" y="4915625"/>
            <a:ext cx="7464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GB" sz="1800" u="sng" dirty="0">
                <a:solidFill>
                  <a:schemeClr val="accent1">
                    <a:lumMod val="20000"/>
                    <a:lumOff val="80000"/>
                  </a:schemeClr>
                </a:solidFill>
                <a:latin typeface="Fira Sans" panose="00000500000000000000" pitchFamily="50" charset="0"/>
                <a:ea typeface="Fira Sans" panose="00000500000000000000" pitchFamily="50" charset="0"/>
              </a:rPr>
              <a:t>youtube.com/</a:t>
            </a:r>
            <a:r>
              <a:rPr lang="en-GB" sz="1800" u="sng" dirty="0" err="1">
                <a:solidFill>
                  <a:schemeClr val="accent1">
                    <a:lumMod val="20000"/>
                    <a:lumOff val="80000"/>
                  </a:schemeClr>
                </a:solidFill>
                <a:latin typeface="Fira Sans" panose="00000500000000000000" pitchFamily="50" charset="0"/>
                <a:ea typeface="Fira Sans" panose="00000500000000000000" pitchFamily="50" charset="0"/>
              </a:rPr>
              <a:t>watch?v</a:t>
            </a:r>
            <a:r>
              <a:rPr lang="en-GB" sz="1800" u="sng" dirty="0">
                <a:solidFill>
                  <a:schemeClr val="accent1">
                    <a:lumMod val="20000"/>
                    <a:lumOff val="80000"/>
                  </a:schemeClr>
                </a:solidFill>
                <a:latin typeface="Fira Sans" panose="00000500000000000000" pitchFamily="50" charset="0"/>
                <a:ea typeface="Fira Sans" panose="00000500000000000000" pitchFamily="50" charset="0"/>
              </a:rPr>
              <a:t>=fW8amMCVAJQ</a:t>
            </a:r>
            <a:endParaRPr lang="en-GB" altLang="en-US" sz="1800" dirty="0">
              <a:solidFill>
                <a:schemeClr val="accent1">
                  <a:lumMod val="20000"/>
                  <a:lumOff val="80000"/>
                </a:schemeClr>
              </a:solidFill>
              <a:latin typeface="Fira Sans" panose="00000500000000000000" pitchFamily="50" charset="0"/>
              <a:ea typeface="Fira Sans" panose="00000500000000000000" pitchFamily="50" charset="0"/>
              <a:cs typeface="Calibri" panose="020F0502020204030204" pitchFamily="34" charset="0"/>
            </a:endParaRPr>
          </a:p>
          <a:p>
            <a:pPr>
              <a:spcBef>
                <a:spcPct val="0"/>
              </a:spcBef>
              <a:buFontTx/>
              <a:buNone/>
            </a:pPr>
            <a:endParaRPr lang="en-GB" altLang="en-US" sz="1800" dirty="0">
              <a:latin typeface="Fira Sans" panose="020B0503050000020004" pitchFamily="34" charset="0"/>
              <a:ea typeface="Times New Roman" panose="02020603050405020304" pitchFamily="18" charset="0"/>
              <a:cs typeface="Calibri" panose="020F0502020204030204" pitchFamily="34" charset="0"/>
            </a:endParaRPr>
          </a:p>
          <a:p>
            <a:pPr>
              <a:spcBef>
                <a:spcPct val="0"/>
              </a:spcBef>
              <a:buFontTx/>
              <a:buNone/>
            </a:pPr>
            <a:r>
              <a:rPr lang="en-GB" altLang="en-US" sz="1800" dirty="0">
                <a:latin typeface="Fira Sans" panose="020B0503050000020004" pitchFamily="34" charset="0"/>
                <a:ea typeface="Times New Roman" panose="02020603050405020304" pitchFamily="18" charset="0"/>
                <a:cs typeface="Calibri" panose="020F0502020204030204" pitchFamily="34" charset="0"/>
              </a:rPr>
              <a:t> </a:t>
            </a:r>
          </a:p>
          <a:p>
            <a:pPr>
              <a:spcBef>
                <a:spcPct val="0"/>
              </a:spcBef>
              <a:buFontTx/>
              <a:buNone/>
            </a:pPr>
            <a:r>
              <a:rPr lang="en-GB" altLang="en-US" sz="1800" dirty="0">
                <a:latin typeface="Fira Sans" panose="020B0503050000020004" pitchFamily="34" charset="0"/>
                <a:ea typeface="Times New Roman" panose="02020603050405020304" pitchFamily="18" charset="0"/>
                <a:cs typeface="Calibri" panose="020F0502020204030204" pitchFamily="34" charset="0"/>
              </a:rPr>
              <a:t>Eden Project would be keen to know about ways in which you decide</a:t>
            </a:r>
            <a:r>
              <a:rPr lang="en-GB" altLang="en-US" sz="1800" dirty="0">
                <a:solidFill>
                  <a:schemeClr val="bg1"/>
                </a:solidFill>
                <a:latin typeface="Fira Sans" panose="020B0503050000020004" pitchFamily="34" charset="0"/>
                <a:ea typeface="Times New Roman" panose="02020603050405020304" pitchFamily="18" charset="0"/>
                <a:cs typeface="Calibri" panose="020F0502020204030204" pitchFamily="34" charset="0"/>
              </a:rPr>
              <a:t> </a:t>
            </a:r>
            <a:r>
              <a:rPr lang="en-GB" altLang="en-US" sz="1800" dirty="0">
                <a:latin typeface="Fira Sans" panose="020B0503050000020004" pitchFamily="34" charset="0"/>
                <a:ea typeface="Times New Roman" panose="02020603050405020304" pitchFamily="18" charset="0"/>
                <a:cs typeface="Calibri" panose="020F0502020204030204" pitchFamily="34" charset="0"/>
              </a:rPr>
              <a:t>to take action. Please share via twitter </a:t>
            </a:r>
            <a:r>
              <a:rPr lang="en-GB" altLang="en-US" sz="1800" dirty="0">
                <a:solidFill>
                  <a:schemeClr val="accent1">
                    <a:lumMod val="40000"/>
                    <a:lumOff val="60000"/>
                  </a:schemeClr>
                </a:solidFill>
                <a:latin typeface="Fira Sans" panose="020B0503050000020004" pitchFamily="34" charset="0"/>
                <a:ea typeface="Times New Roman" panose="02020603050405020304" pitchFamily="18" charset="0"/>
                <a:cs typeface="Calibri" panose="020F0502020204030204" pitchFamily="34" charset="0"/>
                <a:hlinkClick r:id="rId2">
                  <a:extLst>
                    <a:ext uri="{A12FA001-AC4F-418D-AE19-62706E023703}">
                      <ahyp:hlinkClr xmlns:ahyp="http://schemas.microsoft.com/office/drawing/2018/hyperlinkcolor" val="tx"/>
                    </a:ext>
                  </a:extLst>
                </a:hlinkClick>
              </a:rPr>
              <a:t>@edenschoolsteam</a:t>
            </a:r>
            <a:r>
              <a:rPr lang="en-GB" altLang="en-US" sz="1800" dirty="0">
                <a:solidFill>
                  <a:schemeClr val="accent1">
                    <a:lumMod val="40000"/>
                    <a:lumOff val="60000"/>
                  </a:schemeClr>
                </a:solidFill>
                <a:latin typeface="Fira Sans" panose="020B0503050000020004" pitchFamily="34" charset="0"/>
                <a:ea typeface="Times New Roman" panose="02020603050405020304" pitchFamily="18" charset="0"/>
                <a:cs typeface="Calibri" panose="020F0502020204030204" pitchFamily="34" charset="0"/>
              </a:rPr>
              <a:t> </a:t>
            </a:r>
            <a:r>
              <a:rPr lang="en-GB" altLang="en-US" sz="1800" dirty="0">
                <a:solidFill>
                  <a:schemeClr val="bg1"/>
                </a:solidFill>
                <a:latin typeface="Fira Sans" panose="020B0503050000020004" pitchFamily="34" charset="0"/>
                <a:ea typeface="Times New Roman" panose="02020603050405020304" pitchFamily="18" charset="0"/>
                <a:cs typeface="Calibri" panose="020F0502020204030204" pitchFamily="34" charset="0"/>
              </a:rPr>
              <a:t>#makethechange</a:t>
            </a:r>
          </a:p>
        </p:txBody>
      </p:sp>
      <p:pic>
        <p:nvPicPr>
          <p:cNvPr id="36868" name="Picture 2">
            <a:extLst>
              <a:ext uri="{FF2B5EF4-FFF2-40B4-BE49-F238E27FC236}">
                <a16:creationId xmlns:a16="http://schemas.microsoft.com/office/drawing/2014/main" id="{3461CA97-D13A-42B7-9C57-6E748133B7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7045" y="5435601"/>
            <a:ext cx="7191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ubtitle 2">
            <a:extLst>
              <a:ext uri="{FF2B5EF4-FFF2-40B4-BE49-F238E27FC236}">
                <a16:creationId xmlns:a16="http://schemas.microsoft.com/office/drawing/2014/main" id="{AD2578BF-2EAA-49B4-9C2B-6371C342C9FC}"/>
              </a:ext>
            </a:extLst>
          </p:cNvPr>
          <p:cNvSpPr>
            <a:spLocks noGrp="1"/>
          </p:cNvSpPr>
          <p:nvPr>
            <p:ph type="subTitle" sz="quarter" idx="1"/>
          </p:nvPr>
        </p:nvSpPr>
        <p:spPr>
          <a:xfrm>
            <a:off x="1231900" y="1489438"/>
            <a:ext cx="9405938" cy="3887788"/>
          </a:xfrm>
        </p:spPr>
        <p:txBody>
          <a:bodyPr/>
          <a:lstStyle/>
          <a:p>
            <a:pPr algn="l">
              <a:defRPr/>
            </a:pPr>
            <a:r>
              <a:rPr lang="en-GB" altLang="en-US" sz="2400" dirty="0">
                <a:latin typeface="Fira Sans" panose="020B0503050000020004" pitchFamily="34" charset="0"/>
              </a:rPr>
              <a:t>Your challenge today is to:</a:t>
            </a:r>
          </a:p>
          <a:p>
            <a:pPr algn="l">
              <a:defRPr/>
            </a:pPr>
            <a:endParaRPr lang="en-GB" altLang="en-US" sz="2400" b="1" dirty="0">
              <a:latin typeface="Fira Sans" panose="020B0503050000020004" pitchFamily="34" charset="0"/>
            </a:endParaRPr>
          </a:p>
          <a:p>
            <a:pPr marL="342900" indent="-342900" algn="l">
              <a:buFont typeface="Arial" panose="020B0604020202020204" pitchFamily="34" charset="0"/>
              <a:buChar char="•"/>
              <a:defRPr/>
            </a:pPr>
            <a:r>
              <a:rPr lang="en-GB" sz="2400" dirty="0">
                <a:latin typeface="Fira Sans" panose="020B0503050000020004" pitchFamily="34" charset="0"/>
                <a:cs typeface="Calibri" panose="020F0502020204030204" pitchFamily="34" charset="0"/>
              </a:rPr>
              <a:t>discuss ways in which individuals can respond confidently to the climate emergency.</a:t>
            </a:r>
          </a:p>
          <a:p>
            <a:pPr marL="342900" indent="-342900" algn="l">
              <a:buFont typeface="Arial" panose="020B0604020202020204" pitchFamily="34" charset="0"/>
              <a:buChar char="•"/>
              <a:defRPr/>
            </a:pPr>
            <a:endParaRPr lang="en-GB" sz="2400" dirty="0">
              <a:latin typeface="Fira Sans" panose="020B0503050000020004" pitchFamily="34" charset="0"/>
              <a:cs typeface="Calibri" panose="020F0502020204030204" pitchFamily="34" charset="0"/>
            </a:endParaRPr>
          </a:p>
          <a:p>
            <a:pPr marL="342900" indent="-342900" algn="l">
              <a:buFont typeface="Arial" panose="020B0604020202020204" pitchFamily="34" charset="0"/>
              <a:buChar char="•"/>
              <a:defRPr/>
            </a:pPr>
            <a:r>
              <a:rPr lang="en-GB" sz="2400" dirty="0">
                <a:latin typeface="Fira Sans" panose="020B0503050000020004" pitchFamily="34" charset="0"/>
                <a:cs typeface="Calibri" panose="020F0502020204030204" pitchFamily="34" charset="0"/>
              </a:rPr>
              <a:t>describe how we can join together to demand that governments and organisations act to address the climate emergency</a:t>
            </a:r>
            <a:r>
              <a:rPr lang="en-GB" dirty="0">
                <a:latin typeface="Fira Sans" panose="020B0503050000020004" pitchFamily="34" charset="0"/>
                <a:cs typeface="Calibri" panose="020F0502020204030204" pitchFamily="34" charset="0"/>
              </a:rPr>
              <a:t>.</a:t>
            </a:r>
            <a:endParaRPr lang="en-GB" altLang="en-US" sz="2800" b="1" dirty="0">
              <a:latin typeface="Fira Sans" panose="020B05030500000200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descr="School climate strikes: share your photos, videos and stories | Science |  The Guardian">
            <a:extLst>
              <a:ext uri="{FF2B5EF4-FFF2-40B4-BE49-F238E27FC236}">
                <a16:creationId xmlns:a16="http://schemas.microsoft.com/office/drawing/2014/main" id="{3E092B1B-2389-4B67-BA0E-71C605493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93012">
            <a:off x="2199110" y="4052162"/>
            <a:ext cx="5334000" cy="27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a:extLst>
              <a:ext uri="{FF2B5EF4-FFF2-40B4-BE49-F238E27FC236}">
                <a16:creationId xmlns:a16="http://schemas.microsoft.com/office/drawing/2014/main" id="{0969B20E-B2A7-4721-AAB6-2A6755082A21}"/>
              </a:ext>
            </a:extLst>
          </p:cNvPr>
          <p:cNvSpPr>
            <a:spLocks noGrp="1" noChangeArrowheads="1"/>
          </p:cNvSpPr>
          <p:nvPr>
            <p:ph type="title"/>
          </p:nvPr>
        </p:nvSpPr>
        <p:spPr>
          <a:xfrm>
            <a:off x="5901608" y="-144103"/>
            <a:ext cx="2716214" cy="4330501"/>
          </a:xfrm>
        </p:spPr>
        <p:txBody>
          <a:bodyPr>
            <a:normAutofit/>
          </a:bodyPr>
          <a:lstStyle/>
          <a:p>
            <a:pPr algn="l"/>
            <a:r>
              <a:rPr lang="en-GB" altLang="en-US" sz="2400" dirty="0">
                <a:solidFill>
                  <a:srgbClr val="00B0F0"/>
                </a:solidFill>
                <a:latin typeface="Fira Sans" panose="020B0503050000020004" pitchFamily="34" charset="0"/>
              </a:rPr>
              <a:t>What</a:t>
            </a:r>
            <a:r>
              <a:rPr lang="en-GB" altLang="en-US" sz="2400" dirty="0">
                <a:latin typeface="Fira Sans" panose="020B0503050000020004" pitchFamily="34" charset="0"/>
              </a:rPr>
              <a:t> are they photos of?</a:t>
            </a:r>
            <a:br>
              <a:rPr lang="en-GB" altLang="en-US" sz="2400" dirty="0">
                <a:latin typeface="Fira Sans" panose="020B0503050000020004" pitchFamily="34" charset="0"/>
              </a:rPr>
            </a:br>
            <a:r>
              <a:rPr lang="en-GB" altLang="en-US" sz="2400" dirty="0">
                <a:latin typeface="Fira Sans" panose="020B0503050000020004" pitchFamily="34" charset="0"/>
              </a:rPr>
              <a:t>  </a:t>
            </a: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Where </a:t>
            </a:r>
            <a:r>
              <a:rPr lang="en-GB" altLang="en-US" sz="2400" dirty="0">
                <a:latin typeface="Fira Sans" panose="020B0503050000020004" pitchFamily="34" charset="0"/>
              </a:rPr>
              <a:t>are they?</a:t>
            </a:r>
            <a:br>
              <a:rPr lang="en-GB" altLang="en-US" sz="2400" dirty="0">
                <a:latin typeface="Fira Sans" panose="020B0503050000020004" pitchFamily="34" charset="0"/>
              </a:rPr>
            </a:b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Who </a:t>
            </a:r>
            <a:r>
              <a:rPr lang="en-GB" altLang="en-US" sz="2400" dirty="0">
                <a:latin typeface="Fira Sans" panose="020B0503050000020004" pitchFamily="34" charset="0"/>
              </a:rPr>
              <a:t>is involved?</a:t>
            </a:r>
            <a:br>
              <a:rPr lang="en-GB" altLang="en-US" sz="2400" dirty="0">
                <a:latin typeface="Fira Sans" panose="020B0503050000020004" pitchFamily="34" charset="0"/>
              </a:rPr>
            </a:br>
            <a:br>
              <a:rPr lang="en-GB" altLang="en-US" sz="2400" dirty="0">
                <a:latin typeface="Fira Sans" panose="020B0503050000020004" pitchFamily="34" charset="0"/>
              </a:rPr>
            </a:br>
            <a:r>
              <a:rPr lang="en-GB" altLang="en-US" sz="2400" dirty="0">
                <a:solidFill>
                  <a:srgbClr val="00B0F0"/>
                </a:solidFill>
                <a:latin typeface="Fira Sans" panose="020B0503050000020004" pitchFamily="34" charset="0"/>
              </a:rPr>
              <a:t>Why </a:t>
            </a:r>
            <a:r>
              <a:rPr lang="en-GB" altLang="en-US" sz="2400" dirty="0">
                <a:latin typeface="Fira Sans" panose="020B0503050000020004" pitchFamily="34" charset="0"/>
              </a:rPr>
              <a:t>are they </a:t>
            </a:r>
            <a:br>
              <a:rPr lang="en-GB" altLang="en-US" sz="2400" dirty="0">
                <a:latin typeface="Fira Sans" panose="020B0503050000020004" pitchFamily="34" charset="0"/>
              </a:rPr>
            </a:br>
            <a:r>
              <a:rPr lang="en-GB" altLang="en-US" sz="2400" dirty="0">
                <a:latin typeface="Fira Sans" panose="020B0503050000020004" pitchFamily="34" charset="0"/>
              </a:rPr>
              <a:t>doing it?</a:t>
            </a:r>
            <a:endParaRPr lang="en-GB" altLang="en-US" sz="2400" dirty="0">
              <a:latin typeface="Calibri" panose="020F0502020204030204" pitchFamily="34" charset="0"/>
              <a:cs typeface="Calibri" panose="020F0502020204030204" pitchFamily="34" charset="0"/>
            </a:endParaRPr>
          </a:p>
        </p:txBody>
      </p:sp>
      <p:pic>
        <p:nvPicPr>
          <p:cNvPr id="1026" name="Picture 2" descr="Youth activists take part in the Global Climate Strike on May 24, 2019 in Cologne, western Germany. ">
            <a:extLst>
              <a:ext uri="{FF2B5EF4-FFF2-40B4-BE49-F238E27FC236}">
                <a16:creationId xmlns:a16="http://schemas.microsoft.com/office/drawing/2014/main" id="{A44C6EAE-4E40-4CFC-A536-68CB00071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91456">
            <a:off x="208649" y="310521"/>
            <a:ext cx="5391151" cy="30273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kinja-img.com/gawker-media/image/upload/q_75,w_450,h_600,c_fill/a888375a9fbe1f12d86286f208f28745.JPG">
            <a:extLst>
              <a:ext uri="{FF2B5EF4-FFF2-40B4-BE49-F238E27FC236}">
                <a16:creationId xmlns:a16="http://schemas.microsoft.com/office/drawing/2014/main" id="{B25D9056-021C-4104-8B78-9C812161A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5552">
            <a:off x="8244394" y="1261058"/>
            <a:ext cx="4092575" cy="54567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OP26: experts react to the UN climate summit and Glasgow Pact">
            <a:extLst>
              <a:ext uri="{FF2B5EF4-FFF2-40B4-BE49-F238E27FC236}">
                <a16:creationId xmlns:a16="http://schemas.microsoft.com/office/drawing/2014/main" id="{C6F4316C-669F-441C-9D6F-A85DA6294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6" y="76951"/>
            <a:ext cx="4289745" cy="2552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4D4623-2A03-4411-BD69-82267C6C8B9D}"/>
              </a:ext>
            </a:extLst>
          </p:cNvPr>
          <p:cNvPicPr>
            <a:picLocks noChangeAspect="1"/>
          </p:cNvPicPr>
          <p:nvPr/>
        </p:nvPicPr>
        <p:blipFill>
          <a:blip r:embed="rId4"/>
          <a:stretch>
            <a:fillRect/>
          </a:stretch>
        </p:blipFill>
        <p:spPr>
          <a:xfrm>
            <a:off x="7415878" y="4673313"/>
            <a:ext cx="3971925" cy="2114550"/>
          </a:xfrm>
          <a:prstGeom prst="rect">
            <a:avLst/>
          </a:prstGeom>
        </p:spPr>
      </p:pic>
      <p:pic>
        <p:nvPicPr>
          <p:cNvPr id="1036" name="Picture 12" descr="চিত্র">
            <a:extLst>
              <a:ext uri="{FF2B5EF4-FFF2-40B4-BE49-F238E27FC236}">
                <a16:creationId xmlns:a16="http://schemas.microsoft.com/office/drawing/2014/main" id="{5494925E-8B0A-4A6A-8A0F-565B8DB5EB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0794" y="0"/>
            <a:ext cx="3170412" cy="31704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achingtimes.com/wp-content/uploads/2020/09/snip1.jpg">
            <a:extLst>
              <a:ext uri="{FF2B5EF4-FFF2-40B4-BE49-F238E27FC236}">
                <a16:creationId xmlns:a16="http://schemas.microsoft.com/office/drawing/2014/main" id="{87774EEC-10FB-4149-87FC-4AA3F8EEC5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01" y="3855576"/>
            <a:ext cx="5282651" cy="29322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ach the Future">
            <a:extLst>
              <a:ext uri="{FF2B5EF4-FFF2-40B4-BE49-F238E27FC236}">
                <a16:creationId xmlns:a16="http://schemas.microsoft.com/office/drawing/2014/main" id="{2E352B63-AA2D-4D68-BE14-654E077B89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2652" y="5071400"/>
            <a:ext cx="1453226" cy="14532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coy17eg.com/wp-content/uploads/2022/09/COY-17.png">
            <a:extLst>
              <a:ext uri="{FF2B5EF4-FFF2-40B4-BE49-F238E27FC236}">
                <a16:creationId xmlns:a16="http://schemas.microsoft.com/office/drawing/2014/main" id="{2817DD76-3106-4491-82FE-974515F393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7208" y="643004"/>
            <a:ext cx="2581369" cy="19864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https://www.gwp.org/globalassets/global/gwp-c-images/cop-27-and-coy-17---youth-feature.jpg">
            <a:extLst>
              <a:ext uri="{FF2B5EF4-FFF2-40B4-BE49-F238E27FC236}">
                <a16:creationId xmlns:a16="http://schemas.microsoft.com/office/drawing/2014/main" id="{EF015763-0B92-4644-9429-BC2CCE6DE6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6529" y="2683111"/>
            <a:ext cx="3971925" cy="1679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AEA4DB1B-EDA0-44D0-B961-781562EA69B3}"/>
              </a:ext>
            </a:extLst>
          </p:cNvPr>
          <p:cNvSpPr>
            <a:spLocks noGrp="1" noChangeArrowheads="1"/>
          </p:cNvSpPr>
          <p:nvPr>
            <p:ph type="title"/>
          </p:nvPr>
        </p:nvSpPr>
        <p:spPr>
          <a:xfrm>
            <a:off x="1510145" y="2064327"/>
            <a:ext cx="8908472" cy="1974272"/>
          </a:xfrm>
        </p:spPr>
        <p:txBody>
          <a:bodyPr>
            <a:noAutofit/>
          </a:bodyPr>
          <a:lstStyle/>
          <a:p>
            <a:pPr algn="ctr"/>
            <a:r>
              <a:rPr lang="en-GB" altLang="en-US" sz="8800" dirty="0"/>
              <a:t>Why is the   climate  changing? </a:t>
            </a:r>
          </a:p>
        </p:txBody>
      </p:sp>
      <p:sp>
        <p:nvSpPr>
          <p:cNvPr id="2" name="Rectangle 1">
            <a:extLst>
              <a:ext uri="{FF2B5EF4-FFF2-40B4-BE49-F238E27FC236}">
                <a16:creationId xmlns:a16="http://schemas.microsoft.com/office/drawing/2014/main" id="{84BF6C55-4605-4EC3-87FD-3D6B6CFFDB9D}"/>
              </a:ext>
            </a:extLst>
          </p:cNvPr>
          <p:cNvSpPr/>
          <p:nvPr/>
        </p:nvSpPr>
        <p:spPr>
          <a:xfrm>
            <a:off x="2878666" y="5894191"/>
            <a:ext cx="6897511" cy="369332"/>
          </a:xfrm>
          <a:prstGeom prst="rect">
            <a:avLst/>
          </a:prstGeom>
        </p:spPr>
        <p:txBody>
          <a:bodyPr wrap="square">
            <a:spAutoFit/>
          </a:bodyPr>
          <a:lstStyle/>
          <a:p>
            <a:r>
              <a:rPr lang="en-GB" dirty="0">
                <a:hlinkClick r:id="rId2"/>
              </a:rPr>
              <a:t>https://www.edenproject.com/video-explaining-climate-change</a:t>
            </a: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EE3D09-C3CC-4678-80E6-32C669236B18}"/>
              </a:ext>
            </a:extLst>
          </p:cNvPr>
          <p:cNvPicPr>
            <a:picLocks noChangeAspect="1"/>
          </p:cNvPicPr>
          <p:nvPr/>
        </p:nvPicPr>
        <p:blipFill>
          <a:blip r:embed="rId3"/>
          <a:stretch>
            <a:fillRect/>
          </a:stretch>
        </p:blipFill>
        <p:spPr>
          <a:xfrm>
            <a:off x="5899423" y="1955737"/>
            <a:ext cx="2934470" cy="4656877"/>
          </a:xfrm>
          <a:prstGeom prst="rect">
            <a:avLst/>
          </a:prstGeom>
        </p:spPr>
      </p:pic>
      <p:sp>
        <p:nvSpPr>
          <p:cNvPr id="17410" name="Title 1">
            <a:extLst>
              <a:ext uri="{FF2B5EF4-FFF2-40B4-BE49-F238E27FC236}">
                <a16:creationId xmlns:a16="http://schemas.microsoft.com/office/drawing/2014/main" id="{AEA4DB1B-EDA0-44D0-B961-781562EA69B3}"/>
              </a:ext>
            </a:extLst>
          </p:cNvPr>
          <p:cNvSpPr>
            <a:spLocks noGrp="1" noChangeArrowheads="1"/>
          </p:cNvSpPr>
          <p:nvPr>
            <p:ph type="title"/>
          </p:nvPr>
        </p:nvSpPr>
        <p:spPr>
          <a:xfrm>
            <a:off x="138683" y="173123"/>
            <a:ext cx="6825997" cy="1614113"/>
          </a:xfrm>
        </p:spPr>
        <p:txBody>
          <a:bodyPr>
            <a:normAutofit/>
          </a:bodyPr>
          <a:lstStyle/>
          <a:p>
            <a:r>
              <a:rPr lang="en-GB" sz="3600" dirty="0">
                <a:latin typeface="Fira Sans" panose="00000500000000000000" pitchFamily="50" charset="0"/>
                <a:ea typeface="Fira Sans" panose="00000500000000000000" pitchFamily="50" charset="0"/>
              </a:rPr>
              <a:t>Things that put carbon dioxide and other greenhouse gases into the atmosphere?</a:t>
            </a:r>
            <a:endParaRPr lang="en-GB" altLang="en-US" dirty="0"/>
          </a:p>
        </p:txBody>
      </p:sp>
      <p:sp>
        <p:nvSpPr>
          <p:cNvPr id="4" name="TextBox 3">
            <a:extLst>
              <a:ext uri="{FF2B5EF4-FFF2-40B4-BE49-F238E27FC236}">
                <a16:creationId xmlns:a16="http://schemas.microsoft.com/office/drawing/2014/main" id="{85BFCCAC-55DB-4691-9327-65C9692D8DE3}"/>
              </a:ext>
            </a:extLst>
          </p:cNvPr>
          <p:cNvSpPr txBox="1"/>
          <p:nvPr/>
        </p:nvSpPr>
        <p:spPr>
          <a:xfrm>
            <a:off x="1756739" y="2103120"/>
            <a:ext cx="3269674"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Transport – planes, car, ships and lorries </a:t>
            </a:r>
          </a:p>
        </p:txBody>
      </p:sp>
      <p:cxnSp>
        <p:nvCxnSpPr>
          <p:cNvPr id="6" name="Straight Arrow Connector 5">
            <a:extLst>
              <a:ext uri="{FF2B5EF4-FFF2-40B4-BE49-F238E27FC236}">
                <a16:creationId xmlns:a16="http://schemas.microsoft.com/office/drawing/2014/main" id="{131C0798-F8A7-47EB-97C4-8664180D4349}"/>
              </a:ext>
            </a:extLst>
          </p:cNvPr>
          <p:cNvCxnSpPr>
            <a:cxnSpLocks/>
          </p:cNvCxnSpPr>
          <p:nvPr/>
        </p:nvCxnSpPr>
        <p:spPr>
          <a:xfrm flipV="1">
            <a:off x="4904726" y="2583985"/>
            <a:ext cx="1775230" cy="1"/>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C020D7-1D1F-4A14-98E6-7D98BCC92BA5}"/>
              </a:ext>
            </a:extLst>
          </p:cNvPr>
          <p:cNvCxnSpPr>
            <a:cxnSpLocks/>
          </p:cNvCxnSpPr>
          <p:nvPr/>
        </p:nvCxnSpPr>
        <p:spPr>
          <a:xfrm flipH="1">
            <a:off x="8272005" y="1594283"/>
            <a:ext cx="561888" cy="1307285"/>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B13C3D4D-9C0A-4EC1-A7A9-FD9BFAC2D842}"/>
              </a:ext>
            </a:extLst>
          </p:cNvPr>
          <p:cNvSpPr txBox="1"/>
          <p:nvPr/>
        </p:nvSpPr>
        <p:spPr>
          <a:xfrm>
            <a:off x="7707236" y="763286"/>
            <a:ext cx="4135582"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Making electricity in fossil fuel power stations</a:t>
            </a:r>
          </a:p>
        </p:txBody>
      </p:sp>
      <p:sp>
        <p:nvSpPr>
          <p:cNvPr id="20" name="TextBox 19">
            <a:extLst>
              <a:ext uri="{FF2B5EF4-FFF2-40B4-BE49-F238E27FC236}">
                <a16:creationId xmlns:a16="http://schemas.microsoft.com/office/drawing/2014/main" id="{DD45BF14-7D26-4621-9613-4F8E2DD8ABB0}"/>
              </a:ext>
            </a:extLst>
          </p:cNvPr>
          <p:cNvSpPr txBox="1"/>
          <p:nvPr/>
        </p:nvSpPr>
        <p:spPr>
          <a:xfrm>
            <a:off x="9904537" y="2380664"/>
            <a:ext cx="2093925" cy="830997"/>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Making stuff in factories </a:t>
            </a:r>
          </a:p>
        </p:txBody>
      </p:sp>
      <p:cxnSp>
        <p:nvCxnSpPr>
          <p:cNvPr id="23" name="Straight Arrow Connector 22">
            <a:extLst>
              <a:ext uri="{FF2B5EF4-FFF2-40B4-BE49-F238E27FC236}">
                <a16:creationId xmlns:a16="http://schemas.microsoft.com/office/drawing/2014/main" id="{5C166260-483E-4131-ADED-F1F464BA12CA}"/>
              </a:ext>
            </a:extLst>
          </p:cNvPr>
          <p:cNvCxnSpPr>
            <a:cxnSpLocks/>
          </p:cNvCxnSpPr>
          <p:nvPr/>
        </p:nvCxnSpPr>
        <p:spPr>
          <a:xfrm flipH="1">
            <a:off x="8668245" y="2796163"/>
            <a:ext cx="1106782" cy="679609"/>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036C0FF-C978-40E3-81F9-E1C664F4CDEB}"/>
              </a:ext>
            </a:extLst>
          </p:cNvPr>
          <p:cNvPicPr>
            <a:picLocks noChangeAspect="1"/>
          </p:cNvPicPr>
          <p:nvPr/>
        </p:nvPicPr>
        <p:blipFill>
          <a:blip r:embed="rId4"/>
          <a:stretch>
            <a:fillRect/>
          </a:stretch>
        </p:blipFill>
        <p:spPr>
          <a:xfrm>
            <a:off x="476049" y="3192542"/>
            <a:ext cx="2205785" cy="3385437"/>
          </a:xfrm>
          <a:prstGeom prst="rect">
            <a:avLst/>
          </a:prstGeom>
        </p:spPr>
      </p:pic>
      <p:cxnSp>
        <p:nvCxnSpPr>
          <p:cNvPr id="27" name="Straight Arrow Connector 26">
            <a:extLst>
              <a:ext uri="{FF2B5EF4-FFF2-40B4-BE49-F238E27FC236}">
                <a16:creationId xmlns:a16="http://schemas.microsoft.com/office/drawing/2014/main" id="{61DF7C55-1768-41F1-90EE-1C3FA6762109}"/>
              </a:ext>
            </a:extLst>
          </p:cNvPr>
          <p:cNvCxnSpPr>
            <a:cxnSpLocks/>
          </p:cNvCxnSpPr>
          <p:nvPr/>
        </p:nvCxnSpPr>
        <p:spPr>
          <a:xfrm flipH="1" flipV="1">
            <a:off x="7934804" y="3983140"/>
            <a:ext cx="1687222" cy="386975"/>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4804E62-9D60-4559-8E2D-F14DFE1C030B}"/>
              </a:ext>
            </a:extLst>
          </p:cNvPr>
          <p:cNvSpPr txBox="1"/>
          <p:nvPr/>
        </p:nvSpPr>
        <p:spPr>
          <a:xfrm>
            <a:off x="9622026" y="4156925"/>
            <a:ext cx="2093925" cy="1200329"/>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Landfill produces methane</a:t>
            </a:r>
          </a:p>
        </p:txBody>
      </p:sp>
      <p:sp>
        <p:nvSpPr>
          <p:cNvPr id="30" name="TextBox 29">
            <a:extLst>
              <a:ext uri="{FF2B5EF4-FFF2-40B4-BE49-F238E27FC236}">
                <a16:creationId xmlns:a16="http://schemas.microsoft.com/office/drawing/2014/main" id="{DE2C6387-AD31-407E-8795-38884DC7A51D}"/>
              </a:ext>
            </a:extLst>
          </p:cNvPr>
          <p:cNvSpPr txBox="1"/>
          <p:nvPr/>
        </p:nvSpPr>
        <p:spPr>
          <a:xfrm>
            <a:off x="3122990" y="5011724"/>
            <a:ext cx="2093925" cy="1200329"/>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Livestock produce methane</a:t>
            </a:r>
          </a:p>
        </p:txBody>
      </p:sp>
      <p:cxnSp>
        <p:nvCxnSpPr>
          <p:cNvPr id="31" name="Straight Arrow Connector 30">
            <a:extLst>
              <a:ext uri="{FF2B5EF4-FFF2-40B4-BE49-F238E27FC236}">
                <a16:creationId xmlns:a16="http://schemas.microsoft.com/office/drawing/2014/main" id="{90C9E67E-57F3-4761-B27A-AAF977955CFB}"/>
              </a:ext>
            </a:extLst>
          </p:cNvPr>
          <p:cNvCxnSpPr>
            <a:cxnSpLocks/>
          </p:cNvCxnSpPr>
          <p:nvPr/>
        </p:nvCxnSpPr>
        <p:spPr>
          <a:xfrm flipH="1" flipV="1">
            <a:off x="1463040" y="4739640"/>
            <a:ext cx="1659950" cy="594361"/>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9D42422-5504-42A6-9845-9168774141A7}"/>
              </a:ext>
            </a:extLst>
          </p:cNvPr>
          <p:cNvCxnSpPr>
            <a:cxnSpLocks/>
          </p:cNvCxnSpPr>
          <p:nvPr/>
        </p:nvCxnSpPr>
        <p:spPr>
          <a:xfrm>
            <a:off x="5419726" y="4370115"/>
            <a:ext cx="676275" cy="507368"/>
          </a:xfrm>
          <a:prstGeom prst="straightConnector1">
            <a:avLst/>
          </a:prstGeom>
          <a:ln w="57150">
            <a:solidFill>
              <a:srgbClr val="FF99FF"/>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8D3EAB3-0BC2-443E-822F-88C14ACE1864}"/>
              </a:ext>
            </a:extLst>
          </p:cNvPr>
          <p:cNvSpPr txBox="1"/>
          <p:nvPr/>
        </p:nvSpPr>
        <p:spPr>
          <a:xfrm>
            <a:off x="3228615" y="4053342"/>
            <a:ext cx="2093925" cy="461665"/>
          </a:xfrm>
          <a:prstGeom prst="rect">
            <a:avLst/>
          </a:prstGeom>
          <a:noFill/>
        </p:spPr>
        <p:txBody>
          <a:bodyPr wrap="square" rtlCol="0">
            <a:spAutoFit/>
          </a:bodyPr>
          <a:lstStyle/>
          <a:p>
            <a:r>
              <a:rPr lang="en-GB" sz="2400" dirty="0">
                <a:latin typeface="Fira Sans" panose="00000500000000000000" pitchFamily="50" charset="0"/>
                <a:ea typeface="Fira Sans" panose="00000500000000000000" pitchFamily="50" charset="0"/>
              </a:rPr>
              <a:t>Deforestation</a:t>
            </a:r>
          </a:p>
        </p:txBody>
      </p:sp>
    </p:spTree>
    <p:extLst>
      <p:ext uri="{BB962C8B-B14F-4D97-AF65-F5344CB8AC3E}">
        <p14:creationId xmlns:p14="http://schemas.microsoft.com/office/powerpoint/2010/main" val="2877126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DA95113E-4736-4C5A-A168-185DC4146ACB}"/>
              </a:ext>
            </a:extLst>
          </p:cNvPr>
          <p:cNvSpPr>
            <a:spLocks noGrp="1" noChangeArrowheads="1"/>
          </p:cNvSpPr>
          <p:nvPr>
            <p:ph type="title"/>
          </p:nvPr>
        </p:nvSpPr>
        <p:spPr>
          <a:xfrm>
            <a:off x="1530977" y="651295"/>
            <a:ext cx="8734425" cy="936625"/>
          </a:xfrm>
        </p:spPr>
        <p:txBody>
          <a:bodyPr>
            <a:normAutofit fontScale="90000"/>
          </a:bodyPr>
          <a:lstStyle/>
          <a:p>
            <a:pPr algn="l"/>
            <a:r>
              <a:rPr lang="en-GB" altLang="en-US" sz="1800" dirty="0">
                <a:latin typeface="Fira Sans" panose="020B0503050000020004" pitchFamily="34" charset="0"/>
              </a:rPr>
              <a:t>This NASA animation shows the changes in global temperatures since 1880. Higher than normal temperatures are shown in red and lower than normal temperatures are shown in blue. What do you notice?</a:t>
            </a:r>
            <a:br>
              <a:rPr lang="en-GB" altLang="en-US" sz="1800" dirty="0">
                <a:latin typeface="Calibri" panose="020F0502020204030204" pitchFamily="34" charset="0"/>
              </a:rPr>
            </a:br>
            <a:endParaRPr lang="en-GB" altLang="en-US" sz="1800" dirty="0">
              <a:latin typeface="Calibri" panose="020F0502020204030204" pitchFamily="34" charset="0"/>
            </a:endParaRPr>
          </a:p>
        </p:txBody>
      </p:sp>
      <p:pic>
        <p:nvPicPr>
          <p:cNvPr id="9" name="2021GISStempC-5yrAvg">
            <a:hlinkClick r:id="" action="ppaction://media"/>
            <a:extLst>
              <a:ext uri="{FF2B5EF4-FFF2-40B4-BE49-F238E27FC236}">
                <a16:creationId xmlns:a16="http://schemas.microsoft.com/office/drawing/2014/main" id="{392A0413-0159-4940-A604-1954313A665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0977" y="1587920"/>
            <a:ext cx="8932234" cy="50243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EE4DE-73AA-4881-A7DC-F7A4B990922D}"/>
              </a:ext>
            </a:extLst>
          </p:cNvPr>
          <p:cNvSpPr>
            <a:spLocks noGrp="1"/>
          </p:cNvSpPr>
          <p:nvPr>
            <p:ph type="title"/>
          </p:nvPr>
        </p:nvSpPr>
        <p:spPr/>
        <p:txBody>
          <a:bodyPr/>
          <a:lstStyle/>
          <a:p>
            <a:pPr>
              <a:defRPr/>
            </a:pPr>
            <a:r>
              <a:rPr lang="en-GB" sz="5400" b="1" dirty="0">
                <a:latin typeface="Fira Sans" panose="020B0503050000020004" pitchFamily="34" charset="0"/>
                <a:cs typeface="Calibri" panose="020F0502020204030204" pitchFamily="34" charset="0"/>
              </a:rPr>
              <a:t>Being part of the solution</a:t>
            </a:r>
          </a:p>
        </p:txBody>
      </p:sp>
      <p:sp>
        <p:nvSpPr>
          <p:cNvPr id="20483" name="Content Placeholder 2">
            <a:extLst>
              <a:ext uri="{FF2B5EF4-FFF2-40B4-BE49-F238E27FC236}">
                <a16:creationId xmlns:a16="http://schemas.microsoft.com/office/drawing/2014/main" id="{2BDB05D9-6D4C-4A74-B649-B16BE596CE33}"/>
              </a:ext>
            </a:extLst>
          </p:cNvPr>
          <p:cNvSpPr>
            <a:spLocks noGrp="1" noChangeArrowheads="1"/>
          </p:cNvSpPr>
          <p:nvPr>
            <p:ph idx="1"/>
          </p:nvPr>
        </p:nvSpPr>
        <p:spPr>
          <a:xfrm>
            <a:off x="2238375" y="1852614"/>
            <a:ext cx="7715250" cy="4497387"/>
          </a:xfrm>
        </p:spPr>
        <p:txBody>
          <a:bodyPr/>
          <a:lstStyle/>
          <a:p>
            <a:pPr marL="0" indent="0" algn="ctr">
              <a:buNone/>
            </a:pPr>
            <a:r>
              <a:rPr lang="en-GB" altLang="en-US" sz="6000" dirty="0">
                <a:solidFill>
                  <a:srgbClr val="0070C0"/>
                </a:solidFill>
                <a:latin typeface="Fira Sans" panose="020B0503050000020004" pitchFamily="34" charset="0"/>
              </a:rPr>
              <a:t>Doers</a:t>
            </a:r>
          </a:p>
          <a:p>
            <a:pPr marL="0" indent="0" algn="ctr">
              <a:buNone/>
            </a:pPr>
            <a:r>
              <a:rPr lang="en-GB" altLang="en-US" sz="6000" dirty="0">
                <a:solidFill>
                  <a:srgbClr val="FF0000"/>
                </a:solidFill>
                <a:latin typeface="Fira Sans" panose="020B0503050000020004" pitchFamily="34" charset="0"/>
              </a:rPr>
              <a:t>Shoppers</a:t>
            </a:r>
          </a:p>
          <a:p>
            <a:pPr marL="0" indent="0" algn="ctr">
              <a:buNone/>
            </a:pPr>
            <a:r>
              <a:rPr lang="en-GB" altLang="en-US" sz="6000" dirty="0">
                <a:solidFill>
                  <a:srgbClr val="00B050"/>
                </a:solidFill>
                <a:latin typeface="Fira Sans" panose="020B0503050000020004" pitchFamily="34" charset="0"/>
              </a:rPr>
              <a:t>Learners</a:t>
            </a:r>
          </a:p>
          <a:p>
            <a:pPr marL="0" indent="0" algn="ctr">
              <a:buNone/>
            </a:pPr>
            <a:r>
              <a:rPr lang="en-GB" altLang="en-US" sz="6000" dirty="0">
                <a:solidFill>
                  <a:srgbClr val="FF9900"/>
                </a:solidFill>
                <a:latin typeface="Fira Sans" panose="020B0503050000020004" pitchFamily="34" charset="0"/>
              </a:rPr>
              <a:t>Shouters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www.sas.org.uk/wp-content/uploads/webversion_generationsea_SAS_conference_march2019-349-660x440.jpg">
            <a:extLst>
              <a:ext uri="{FF2B5EF4-FFF2-40B4-BE49-F238E27FC236}">
                <a16:creationId xmlns:a16="http://schemas.microsoft.com/office/drawing/2014/main" id="{F11C9A42-649D-463F-8A5C-16645EAFC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196" y="3429000"/>
            <a:ext cx="4811631" cy="320775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urfers Against Sewage Shop">
            <a:extLst>
              <a:ext uri="{FF2B5EF4-FFF2-40B4-BE49-F238E27FC236}">
                <a16:creationId xmlns:a16="http://schemas.microsoft.com/office/drawing/2014/main" id="{3ADF9622-D689-4857-8961-07F47192BB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845" y="2934405"/>
            <a:ext cx="2411256" cy="9645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AEA6CEC-CECF-4F5A-84F9-D49FBB1723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9345" y="1005544"/>
            <a:ext cx="4400211" cy="2933474"/>
          </a:xfrm>
          <a:prstGeom prst="rect">
            <a:avLst/>
          </a:prstGeom>
        </p:spPr>
      </p:pic>
      <p:sp>
        <p:nvSpPr>
          <p:cNvPr id="2" name="Title 1">
            <a:extLst>
              <a:ext uri="{FF2B5EF4-FFF2-40B4-BE49-F238E27FC236}">
                <a16:creationId xmlns:a16="http://schemas.microsoft.com/office/drawing/2014/main" id="{41C7DEF2-83BC-437C-BF58-89389598FD05}"/>
              </a:ext>
            </a:extLst>
          </p:cNvPr>
          <p:cNvSpPr>
            <a:spLocks noGrp="1"/>
          </p:cNvSpPr>
          <p:nvPr>
            <p:ph type="title"/>
          </p:nvPr>
        </p:nvSpPr>
        <p:spPr>
          <a:xfrm>
            <a:off x="1021985" y="102825"/>
            <a:ext cx="8013701" cy="1143000"/>
          </a:xfrm>
        </p:spPr>
        <p:txBody>
          <a:bodyPr/>
          <a:lstStyle/>
          <a:p>
            <a:pPr>
              <a:defRPr/>
            </a:pPr>
            <a:r>
              <a:rPr lang="en-GB" sz="5400" b="1" dirty="0">
                <a:solidFill>
                  <a:srgbClr val="0070C0"/>
                </a:solidFill>
                <a:latin typeface="Fira Sans" panose="020B0503050000020004" pitchFamily="34" charset="0"/>
                <a:cs typeface="Calibri" panose="020F0502020204030204" pitchFamily="34" charset="0"/>
              </a:rPr>
              <a:t>Doers</a:t>
            </a:r>
            <a:r>
              <a:rPr lang="en-GB" sz="5400" dirty="0">
                <a:solidFill>
                  <a:srgbClr val="0070C0"/>
                </a:solidFill>
                <a:latin typeface="Fira Sans" panose="020B0503050000020004" pitchFamily="34" charset="0"/>
              </a:rPr>
              <a:t> </a:t>
            </a:r>
            <a:r>
              <a:rPr lang="en-GB" sz="5400" dirty="0">
                <a:solidFill>
                  <a:srgbClr val="0070C0"/>
                </a:solidFill>
                <a:latin typeface="Fira Sans" panose="020B0503050000020004" pitchFamily="34" charset="0"/>
                <a:cs typeface="Calibri" panose="020F0502020204030204" pitchFamily="34" charset="0"/>
              </a:rPr>
              <a:t>– hands on stuff</a:t>
            </a:r>
            <a:endParaRPr lang="en-GB" sz="5400" b="1" dirty="0">
              <a:solidFill>
                <a:schemeClr val="accent2">
                  <a:lumMod val="60000"/>
                  <a:lumOff val="40000"/>
                </a:schemeClr>
              </a:solidFill>
              <a:latin typeface="Fira Sans" panose="020B0503050000020004" pitchFamily="34" charset="0"/>
              <a:cs typeface="Calibri" panose="020F0502020204030204" pitchFamily="34" charset="0"/>
            </a:endParaRPr>
          </a:p>
        </p:txBody>
      </p:sp>
      <p:pic>
        <p:nvPicPr>
          <p:cNvPr id="23555" name="Picture 2">
            <a:extLst>
              <a:ext uri="{FF2B5EF4-FFF2-40B4-BE49-F238E27FC236}">
                <a16:creationId xmlns:a16="http://schemas.microsoft.com/office/drawing/2014/main" id="{A06B2A85-D9A7-46E6-A93B-1BDC892E0D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7567" y="4324696"/>
            <a:ext cx="5456237"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745A46B-16A6-4C3D-9D94-14FA4D919D5B}"/>
              </a:ext>
            </a:extLst>
          </p:cNvPr>
          <p:cNvPicPr>
            <a:picLocks noChangeAspect="1"/>
          </p:cNvPicPr>
          <p:nvPr/>
        </p:nvPicPr>
        <p:blipFill>
          <a:blip r:embed="rId7"/>
          <a:stretch>
            <a:fillRect/>
          </a:stretch>
        </p:blipFill>
        <p:spPr>
          <a:xfrm>
            <a:off x="218856" y="1217584"/>
            <a:ext cx="4400211" cy="568686"/>
          </a:xfrm>
          <a:prstGeom prst="rect">
            <a:avLst/>
          </a:prstGeom>
        </p:spPr>
      </p:pic>
      <p:sp>
        <p:nvSpPr>
          <p:cNvPr id="10" name="TextBox 9">
            <a:extLst>
              <a:ext uri="{FF2B5EF4-FFF2-40B4-BE49-F238E27FC236}">
                <a16:creationId xmlns:a16="http://schemas.microsoft.com/office/drawing/2014/main" id="{43B20C4B-AA7F-4CBF-A191-BC15AA613020}"/>
              </a:ext>
            </a:extLst>
          </p:cNvPr>
          <p:cNvSpPr txBox="1"/>
          <p:nvPr/>
        </p:nvSpPr>
        <p:spPr>
          <a:xfrm>
            <a:off x="218856" y="1800332"/>
            <a:ext cx="1567542" cy="307777"/>
          </a:xfrm>
          <a:prstGeom prst="rect">
            <a:avLst/>
          </a:prstGeom>
          <a:noFill/>
        </p:spPr>
        <p:txBody>
          <a:bodyPr wrap="square" rtlCol="0">
            <a:spAutoFit/>
          </a:bodyPr>
          <a:lstStyle/>
          <a:p>
            <a:r>
              <a:rPr lang="en-GB" sz="1400" dirty="0"/>
              <a:t>27 March, 2022</a:t>
            </a:r>
          </a:p>
        </p:txBody>
      </p:sp>
      <p:pic>
        <p:nvPicPr>
          <p:cNvPr id="6" name="Picture 5">
            <a:extLst>
              <a:ext uri="{FF2B5EF4-FFF2-40B4-BE49-F238E27FC236}">
                <a16:creationId xmlns:a16="http://schemas.microsoft.com/office/drawing/2014/main" id="{8D28C05D-4DC8-46FF-BB16-A6FB6CFE3DBF}"/>
              </a:ext>
            </a:extLst>
          </p:cNvPr>
          <p:cNvPicPr>
            <a:picLocks noChangeAspect="1"/>
          </p:cNvPicPr>
          <p:nvPr/>
        </p:nvPicPr>
        <p:blipFill>
          <a:blip r:embed="rId8"/>
          <a:stretch>
            <a:fillRect/>
          </a:stretch>
        </p:blipFill>
        <p:spPr>
          <a:xfrm>
            <a:off x="4600236" y="1231073"/>
            <a:ext cx="2201390" cy="1816147"/>
          </a:xfrm>
          <a:prstGeom prst="rect">
            <a:avLst/>
          </a:prstGeom>
        </p:spPr>
      </p:pic>
      <p:pic>
        <p:nvPicPr>
          <p:cNvPr id="20482" name="Picture 2" descr="Reuters Connect welcomes The Guardian - Reuters News Agency">
            <a:extLst>
              <a:ext uri="{FF2B5EF4-FFF2-40B4-BE49-F238E27FC236}">
                <a16:creationId xmlns:a16="http://schemas.microsoft.com/office/drawing/2014/main" id="{AFCEB152-B7D6-4625-9A86-00CAF2177C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7222" y="1757578"/>
            <a:ext cx="573014" cy="39328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7419BFB-2765-4120-A47F-3B17424FCBCC}"/>
              </a:ext>
            </a:extLst>
          </p:cNvPr>
          <p:cNvSpPr txBox="1"/>
          <p:nvPr/>
        </p:nvSpPr>
        <p:spPr>
          <a:xfrm>
            <a:off x="10697172" y="4341958"/>
            <a:ext cx="1035808" cy="307777"/>
          </a:xfrm>
          <a:prstGeom prst="rect">
            <a:avLst/>
          </a:prstGeom>
          <a:noFill/>
        </p:spPr>
        <p:txBody>
          <a:bodyPr wrap="square" rtlCol="0">
            <a:spAutoFit/>
          </a:bodyPr>
          <a:lstStyle/>
          <a:p>
            <a:r>
              <a:rPr lang="en-GB" sz="1400" dirty="0"/>
              <a:t>April, 2021</a:t>
            </a:r>
          </a:p>
        </p:txBody>
      </p:sp>
      <p:sp>
        <p:nvSpPr>
          <p:cNvPr id="13" name="TextBox 12">
            <a:extLst>
              <a:ext uri="{FF2B5EF4-FFF2-40B4-BE49-F238E27FC236}">
                <a16:creationId xmlns:a16="http://schemas.microsoft.com/office/drawing/2014/main" id="{D2A054A7-FE1E-4385-BDEE-E717C4AC7357}"/>
              </a:ext>
            </a:extLst>
          </p:cNvPr>
          <p:cNvSpPr txBox="1"/>
          <p:nvPr/>
        </p:nvSpPr>
        <p:spPr>
          <a:xfrm rot="16200000">
            <a:off x="10534021" y="2176171"/>
            <a:ext cx="2649031" cy="307777"/>
          </a:xfrm>
          <a:prstGeom prst="rect">
            <a:avLst/>
          </a:prstGeom>
          <a:noFill/>
        </p:spPr>
        <p:txBody>
          <a:bodyPr wrap="square" rtlCol="0">
            <a:spAutoFit/>
          </a:bodyPr>
          <a:lstStyle/>
          <a:p>
            <a:r>
              <a:rPr lang="en-GB" sz="1400" dirty="0"/>
              <a:t>climatevisuals.org Credit: 10:10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048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23555"/>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5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B29B1-7BFD-4A31-8255-13EE3C449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192" y="3918417"/>
            <a:ext cx="4062462" cy="2708308"/>
          </a:xfrm>
          <a:prstGeom prst="rect">
            <a:avLst/>
          </a:prstGeom>
        </p:spPr>
      </p:pic>
      <p:sp>
        <p:nvSpPr>
          <p:cNvPr id="23554" name="Title 1">
            <a:extLst>
              <a:ext uri="{FF2B5EF4-FFF2-40B4-BE49-F238E27FC236}">
                <a16:creationId xmlns:a16="http://schemas.microsoft.com/office/drawing/2014/main" id="{66B26C4E-3B8A-4E81-A787-BADAC675B933}"/>
              </a:ext>
            </a:extLst>
          </p:cNvPr>
          <p:cNvSpPr>
            <a:spLocks noGrp="1" noChangeArrowheads="1"/>
          </p:cNvSpPr>
          <p:nvPr>
            <p:ph type="title"/>
          </p:nvPr>
        </p:nvSpPr>
        <p:spPr>
          <a:xfrm>
            <a:off x="1543050" y="163383"/>
            <a:ext cx="8707438" cy="1143000"/>
          </a:xfrm>
        </p:spPr>
        <p:txBody>
          <a:bodyPr>
            <a:normAutofit fontScale="90000"/>
          </a:bodyPr>
          <a:lstStyle/>
          <a:p>
            <a:r>
              <a:rPr lang="en-GB" altLang="en-US" sz="4000" b="1" dirty="0">
                <a:solidFill>
                  <a:srgbClr val="FF0000"/>
                </a:solidFill>
                <a:latin typeface="Fira Sans" panose="020B0503050000020004" pitchFamily="34" charset="0"/>
                <a:cs typeface="Calibri" panose="020F0502020204030204" pitchFamily="34" charset="0"/>
              </a:rPr>
              <a:t>Shoppers </a:t>
            </a:r>
            <a:r>
              <a:rPr lang="en-GB" altLang="en-US" sz="4000" dirty="0">
                <a:solidFill>
                  <a:srgbClr val="FF0000"/>
                </a:solidFill>
                <a:latin typeface="Fira Sans" panose="020B0503050000020004" pitchFamily="34" charset="0"/>
                <a:cs typeface="Calibri" panose="020F0502020204030204" pitchFamily="34" charset="0"/>
              </a:rPr>
              <a:t>– choices when you buy stuff</a:t>
            </a:r>
            <a:r>
              <a:rPr lang="en-GB" altLang="en-US" sz="4000" b="1" dirty="0">
                <a:solidFill>
                  <a:srgbClr val="FF0000"/>
                </a:solidFill>
                <a:latin typeface="Fira Sans" panose="020B0503050000020004" pitchFamily="34" charset="0"/>
                <a:cs typeface="Calibri" panose="020F0502020204030204" pitchFamily="34" charset="0"/>
              </a:rPr>
              <a:t> </a:t>
            </a:r>
          </a:p>
        </p:txBody>
      </p:sp>
      <p:pic>
        <p:nvPicPr>
          <p:cNvPr id="25608" name="Picture 13" descr="https://www.rainforest-alliance.org/business/wp-content/uploads/2020/02/Products-with-seal-plus-seal-1600x1053.jpg">
            <a:extLst>
              <a:ext uri="{FF2B5EF4-FFF2-40B4-BE49-F238E27FC236}">
                <a16:creationId xmlns:a16="http://schemas.microsoft.com/office/drawing/2014/main" id="{5C691BA3-8F2F-4204-876F-E7881D24FC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2982" y="1115119"/>
            <a:ext cx="4062462" cy="267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sing The Core FAIRTRADE Mark - Fairtrade Foundation">
            <a:extLst>
              <a:ext uri="{FF2B5EF4-FFF2-40B4-BE49-F238E27FC236}">
                <a16:creationId xmlns:a16="http://schemas.microsoft.com/office/drawing/2014/main" id="{B7743338-054D-452D-8AB5-E6FFCF101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6769" y="4888694"/>
            <a:ext cx="1211728" cy="14339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Octopus Energy: Switch To Better Energy In Minutes">
            <a:extLst>
              <a:ext uri="{FF2B5EF4-FFF2-40B4-BE49-F238E27FC236}">
                <a16:creationId xmlns:a16="http://schemas.microsoft.com/office/drawing/2014/main" id="{023C93DC-18F6-4CB3-9500-8098DF3348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3302" y="4811979"/>
            <a:ext cx="3569854" cy="18770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1506E5-2235-422F-B302-360615EE0DD8}"/>
              </a:ext>
            </a:extLst>
          </p:cNvPr>
          <p:cNvPicPr>
            <a:picLocks noChangeAspect="1"/>
          </p:cNvPicPr>
          <p:nvPr/>
        </p:nvPicPr>
        <p:blipFill>
          <a:blip r:embed="rId7"/>
          <a:stretch>
            <a:fillRect/>
          </a:stretch>
        </p:blipFill>
        <p:spPr>
          <a:xfrm>
            <a:off x="1669104" y="1115119"/>
            <a:ext cx="3897922" cy="3351717"/>
          </a:xfrm>
          <a:prstGeom prst="rect">
            <a:avLst/>
          </a:prstGeom>
        </p:spPr>
      </p:pic>
      <p:sp>
        <p:nvSpPr>
          <p:cNvPr id="13" name="TextBox 12">
            <a:extLst>
              <a:ext uri="{FF2B5EF4-FFF2-40B4-BE49-F238E27FC236}">
                <a16:creationId xmlns:a16="http://schemas.microsoft.com/office/drawing/2014/main" id="{E96F7D95-9D30-4FFB-82EF-7BD3A52000BF}"/>
              </a:ext>
            </a:extLst>
          </p:cNvPr>
          <p:cNvSpPr txBox="1"/>
          <p:nvPr/>
        </p:nvSpPr>
        <p:spPr>
          <a:xfrm>
            <a:off x="3940538" y="2168643"/>
            <a:ext cx="1507916" cy="307777"/>
          </a:xfrm>
          <a:prstGeom prst="rect">
            <a:avLst/>
          </a:prstGeom>
          <a:noFill/>
        </p:spPr>
        <p:txBody>
          <a:bodyPr wrap="square" rtlCol="0">
            <a:spAutoFit/>
          </a:bodyPr>
          <a:lstStyle/>
          <a:p>
            <a:r>
              <a:rPr lang="en-GB" sz="1400" dirty="0"/>
              <a:t>24 February, 2022</a:t>
            </a:r>
          </a:p>
        </p:txBody>
      </p:sp>
      <p:pic>
        <p:nvPicPr>
          <p:cNvPr id="14" name="Picture 2" descr="Reuters Connect welcomes The Guardian - Reuters News Agency">
            <a:extLst>
              <a:ext uri="{FF2B5EF4-FFF2-40B4-BE49-F238E27FC236}">
                <a16:creationId xmlns:a16="http://schemas.microsoft.com/office/drawing/2014/main" id="{29F5AEB4-C4E3-4E53-A6E1-0CF4EFB33B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4055" y="1360628"/>
            <a:ext cx="674399" cy="462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60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2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3" id="{ADD3AA8B-861B-4B6B-95CB-188CA0556138}" vid="{E14BE295-7BE9-40B0-91AB-0F6BCFE21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KS1 version 2</Template>
  <TotalTime>1385</TotalTime>
  <Words>860</Words>
  <Application>Microsoft Office PowerPoint</Application>
  <PresentationFormat>Widescreen</PresentationFormat>
  <Paragraphs>119</Paragraphs>
  <Slides>16</Slides>
  <Notes>12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MS Mincho</vt:lpstr>
      <vt:lpstr>Arial</vt:lpstr>
      <vt:lpstr>Calibri</vt:lpstr>
      <vt:lpstr>Calibri Light</vt:lpstr>
      <vt:lpstr>Fira Sans</vt:lpstr>
      <vt:lpstr>Times New Roman</vt:lpstr>
      <vt:lpstr>Office Theme</vt:lpstr>
      <vt:lpstr>Climate Response</vt:lpstr>
      <vt:lpstr>What are they photos of?    Where are they?  Who is involved?  Why are they  doing it?</vt:lpstr>
      <vt:lpstr>PowerPoint Presentation</vt:lpstr>
      <vt:lpstr>Why is the   climate  changing? </vt:lpstr>
      <vt:lpstr>Things that put carbon dioxide and other greenhouse gases into the atmosphere?</vt:lpstr>
      <vt:lpstr>This NASA animation shows the changes in global temperatures since 1880. Higher than normal temperatures are shown in red and lower than normal temperatures are shown in blue. What do you notice? </vt:lpstr>
      <vt:lpstr>Being part of the solution</vt:lpstr>
      <vt:lpstr>Doers – hands on stuff</vt:lpstr>
      <vt:lpstr>Shoppers – choices when you buy stuff </vt:lpstr>
      <vt:lpstr>Learners – seeking knowledge and staying informed </vt:lpstr>
      <vt:lpstr>Shouters – sharing what you care about</vt:lpstr>
      <vt:lpstr>What sort of person do you think you are (mainly)?</vt:lpstr>
      <vt:lpstr>Finally: Can an individual really have an impact?</vt:lpstr>
      <vt:lpstr>Finally: Can an individual really have an impact?</vt:lpstr>
      <vt:lpstr>PowerPoint Presentation</vt:lpstr>
      <vt:lpstr>Climate Response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Invisible Worlds</dc:title>
  <dc:creator>Robbie Kirkman</dc:creator>
  <cp:lastModifiedBy>Robbie Kirkman</cp:lastModifiedBy>
  <cp:revision>95</cp:revision>
  <dcterms:created xsi:type="dcterms:W3CDTF">2021-10-28T07:15:10Z</dcterms:created>
  <dcterms:modified xsi:type="dcterms:W3CDTF">2023-09-19T13:32:34Z</dcterms:modified>
</cp:coreProperties>
</file>