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3" r:id="rId5"/>
  </p:sldMasterIdLst>
  <p:notesMasterIdLst>
    <p:notesMasterId r:id="rId21"/>
  </p:notesMasterIdLst>
  <p:sldIdLst>
    <p:sldId id="264" r:id="rId6"/>
    <p:sldId id="1241" r:id="rId7"/>
    <p:sldId id="1249" r:id="rId8"/>
    <p:sldId id="1240" r:id="rId9"/>
    <p:sldId id="1245" r:id="rId10"/>
    <p:sldId id="1225" r:id="rId11"/>
    <p:sldId id="1242" r:id="rId12"/>
    <p:sldId id="1244" r:id="rId13"/>
    <p:sldId id="270" r:id="rId14"/>
    <p:sldId id="1218" r:id="rId15"/>
    <p:sldId id="1246" r:id="rId16"/>
    <p:sldId id="284" r:id="rId17"/>
    <p:sldId id="1247" r:id="rId18"/>
    <p:sldId id="1248" r:id="rId19"/>
    <p:sldId id="122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D7C"/>
    <a:srgbClr val="138AFF"/>
    <a:srgbClr val="00A696"/>
    <a:srgbClr val="58ACF9"/>
    <a:srgbClr val="004636"/>
    <a:srgbClr val="3A5D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82" d="100"/>
          <a:sy n="82" d="100"/>
        </p:scale>
        <p:origin x="58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2786E-C49C-4082-8A1B-D70A058E46B5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25EA2-A125-48CF-8042-30E74B26E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046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D020D-D598-22C1-2156-00F4E1B4C8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E5A4FA-487F-DEB0-86A5-38EA3149A5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C1C77-3760-8A05-A300-A8AA5D31F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421B-688B-BA44-BD27-3D0EEDC6214D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9B3B7-6207-6AB5-A386-F2F2EA9F2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0BCD3-D5A6-ACB0-C9F9-B547464ED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A54B-0F9C-A944-833B-CF20F814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462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5F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F7C1D-5E35-D955-21E6-60911E6DA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004636"/>
                </a:solidFill>
                <a:latin typeface="Panton" panose="00000500000000000000" pitchFamily="50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0272-2BD7-EBB0-535A-459842E4F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rgbClr val="004636"/>
                </a:solidFill>
                <a:latin typeface="Panton" panose="00000500000000000000" pitchFamily="50" charset="0"/>
              </a:defRPr>
            </a:lvl1pPr>
            <a:lvl2pPr>
              <a:defRPr sz="2400">
                <a:solidFill>
                  <a:srgbClr val="004636"/>
                </a:solidFill>
                <a:latin typeface="Panton" panose="00000500000000000000" pitchFamily="50" charset="0"/>
              </a:defRPr>
            </a:lvl2pPr>
            <a:lvl3pPr>
              <a:defRPr sz="2400">
                <a:solidFill>
                  <a:srgbClr val="004636"/>
                </a:solidFill>
                <a:latin typeface="Panton" panose="00000500000000000000" pitchFamily="50" charset="0"/>
              </a:defRPr>
            </a:lvl3pPr>
            <a:lvl4pPr>
              <a:defRPr sz="2400">
                <a:solidFill>
                  <a:srgbClr val="004636"/>
                </a:solidFill>
                <a:latin typeface="Panton" panose="00000500000000000000" pitchFamily="50" charset="0"/>
              </a:defRPr>
            </a:lvl4pPr>
            <a:lvl5pPr>
              <a:defRPr sz="2400">
                <a:solidFill>
                  <a:srgbClr val="004636"/>
                </a:solidFill>
                <a:latin typeface="Panton" panose="00000500000000000000" pitchFamily="50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B9FD8-E53A-66D0-C9BF-056EF3D4C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421B-688B-BA44-BD27-3D0EEDC6214D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47909-1F72-8B78-8380-8EEEC7F89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4EC13-71DD-EB78-E3C3-4D1BA877C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A54B-0F9C-A944-833B-CF20F814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6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7FB06-C770-47E6-B339-903B03B65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0968C9-A4B0-46DE-A35C-7E06E0DE3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27AC-DAE2-4FBE-A18F-4162FF2E4B4D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975A2A-FAA8-4892-B363-E8CD6D379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218279-D288-4748-8248-59266C698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23E5-6299-44F6-B433-44744DE433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079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D020D-D598-22C1-2156-00F4E1B4C8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E5A4FA-487F-DEB0-86A5-38EA3149A5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C1C77-3760-8A05-A300-A8AA5D31F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421B-688B-BA44-BD27-3D0EEDC6214D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9B3B7-6207-6AB5-A386-F2F2EA9F2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0BCD3-D5A6-ACB0-C9F9-B547464ED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A54B-0F9C-A944-833B-CF20F814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51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5F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F7C1D-5E35-D955-21E6-60911E6DA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004636"/>
                </a:solidFill>
                <a:latin typeface="Panton" panose="00000500000000000000" pitchFamily="50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0272-2BD7-EBB0-535A-459842E4F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rgbClr val="004636"/>
                </a:solidFill>
                <a:latin typeface="Panton" panose="00000500000000000000" pitchFamily="50" charset="0"/>
              </a:defRPr>
            </a:lvl1pPr>
            <a:lvl2pPr>
              <a:defRPr sz="2400">
                <a:solidFill>
                  <a:srgbClr val="004636"/>
                </a:solidFill>
                <a:latin typeface="Panton" panose="00000500000000000000" pitchFamily="50" charset="0"/>
              </a:defRPr>
            </a:lvl2pPr>
            <a:lvl3pPr>
              <a:defRPr sz="2400">
                <a:solidFill>
                  <a:srgbClr val="004636"/>
                </a:solidFill>
                <a:latin typeface="Panton" panose="00000500000000000000" pitchFamily="50" charset="0"/>
              </a:defRPr>
            </a:lvl3pPr>
            <a:lvl4pPr>
              <a:defRPr sz="2400">
                <a:solidFill>
                  <a:srgbClr val="004636"/>
                </a:solidFill>
                <a:latin typeface="Panton" panose="00000500000000000000" pitchFamily="50" charset="0"/>
              </a:defRPr>
            </a:lvl4pPr>
            <a:lvl5pPr>
              <a:defRPr sz="2400">
                <a:solidFill>
                  <a:srgbClr val="004636"/>
                </a:solidFill>
                <a:latin typeface="Panton" panose="00000500000000000000" pitchFamily="50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B9FD8-E53A-66D0-C9BF-056EF3D4C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421B-688B-BA44-BD27-3D0EEDC6214D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47909-1F72-8B78-8380-8EEEC7F89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4EC13-71DD-EB78-E3C3-4D1BA877C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A54B-0F9C-A944-833B-CF20F814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21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6FE796-1A33-43D7-F095-F54D78CA8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E759DC-6ACF-CF28-465A-63A0116F0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844A4-3296-D1F4-FE4C-10E9BE1496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0421B-688B-BA44-BD27-3D0EEDC6214D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C5C08-BBF1-FEAE-633B-85924F916B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22E5D-18BA-BB30-6F6F-0F6E2C06D6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2A54B-0F9C-A944-833B-CF20F814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27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4636"/>
          </a:solidFill>
          <a:latin typeface="Panton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004636"/>
          </a:solidFill>
          <a:latin typeface="Panton" panose="000005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4636"/>
          </a:solidFill>
          <a:latin typeface="Panton" panose="000005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4636"/>
          </a:solidFill>
          <a:latin typeface="Panton" panose="000005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4636"/>
          </a:solidFill>
          <a:latin typeface="Panton" panose="000005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4636"/>
          </a:solidFill>
          <a:latin typeface="Panton" panose="000005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6FE796-1A33-43D7-F095-F54D78CA8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E759DC-6ACF-CF28-465A-63A0116F0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844A4-3296-D1F4-FE4C-10E9BE1496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0421B-688B-BA44-BD27-3D0EEDC6214D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C5C08-BBF1-FEAE-633B-85924F916B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22E5D-18BA-BB30-6F6F-0F6E2C06D6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2A54B-0F9C-A944-833B-CF20F814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8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4636"/>
          </a:solidFill>
          <a:latin typeface="Panton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004636"/>
          </a:solidFill>
          <a:latin typeface="Panton" panose="000005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4636"/>
          </a:solidFill>
          <a:latin typeface="Panton" panose="000005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4636"/>
          </a:solidFill>
          <a:latin typeface="Panton" panose="000005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4636"/>
          </a:solidFill>
          <a:latin typeface="Panton" panose="000005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4636"/>
          </a:solidFill>
          <a:latin typeface="Panton" panose="000005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ir1tKhN4Lh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nKp0bFysrJ0?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edenproject.com/learn/schools/school-lesson-plans/video-explaining-sustainabilit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un-documents.net/our-common-future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C7D9A71-4B95-F285-B79D-C17F2FB41745}"/>
              </a:ext>
            </a:extLst>
          </p:cNvPr>
          <p:cNvSpPr txBox="1"/>
          <p:nvPr/>
        </p:nvSpPr>
        <p:spPr>
          <a:xfrm>
            <a:off x="385603" y="735153"/>
            <a:ext cx="11476139" cy="19389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00F66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Sustainable Eden Sessions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6BBB71-6CB5-7264-74D7-6B4AB74A44FB}"/>
              </a:ext>
            </a:extLst>
          </p:cNvPr>
          <p:cNvSpPr txBox="1"/>
          <p:nvPr/>
        </p:nvSpPr>
        <p:spPr>
          <a:xfrm>
            <a:off x="385603" y="3357246"/>
            <a:ext cx="8277149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5FFE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A </a:t>
            </a:r>
            <a:r>
              <a:rPr lang="en-GB" sz="3600" dirty="0">
                <a:solidFill>
                  <a:srgbClr val="F5FFE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Lesson Plan For Teachers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5FFE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024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Eden Sessions summer concerts at the Eden Project">
            <a:hlinkClick r:id="" action="ppaction://media"/>
            <a:extLst>
              <a:ext uri="{FF2B5EF4-FFF2-40B4-BE49-F238E27FC236}">
                <a16:creationId xmlns:a16="http://schemas.microsoft.com/office/drawing/2014/main" id="{C38024DD-E276-49D6-8318-A2F77A30EBC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2278" y="145774"/>
            <a:ext cx="11834192" cy="577794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099160-9642-49EF-8644-2EE5EA60AFD1}"/>
              </a:ext>
            </a:extLst>
          </p:cNvPr>
          <p:cNvSpPr/>
          <p:nvPr/>
        </p:nvSpPr>
        <p:spPr>
          <a:xfrm>
            <a:off x="172278" y="6158228"/>
            <a:ext cx="11834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4636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But, how can the Eden Project justify putting on an event like this? </a:t>
            </a:r>
            <a:endParaRPr lang="en-GB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36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C3BEA74-C565-4D42-A0B9-AABCAD26A69A}"/>
              </a:ext>
            </a:extLst>
          </p:cNvPr>
          <p:cNvSpPr/>
          <p:nvPr/>
        </p:nvSpPr>
        <p:spPr>
          <a:xfrm>
            <a:off x="214558" y="122080"/>
            <a:ext cx="11394345" cy="909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solidFill>
                  <a:srgbClr val="FF1D7C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The Eden Sessions are used as to demonstrate how big events like this can be delivered in a far more sustainable way.</a:t>
            </a:r>
            <a:endParaRPr lang="en-GB" dirty="0">
              <a:solidFill>
                <a:srgbClr val="00A696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nline Media 5" title="Sustainable Eden Sessions">
            <a:hlinkClick r:id="" action="ppaction://media"/>
            <a:extLst>
              <a:ext uri="{FF2B5EF4-FFF2-40B4-BE49-F238E27FC236}">
                <a16:creationId xmlns:a16="http://schemas.microsoft.com/office/drawing/2014/main" id="{33089F55-5E5D-4909-BBD0-D16DCC2B8D3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80323" y="1274536"/>
            <a:ext cx="9470053" cy="535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44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4C017B-98D6-11E2-57E5-F5744787C6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61662"/>
            <a:ext cx="12192000" cy="496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2B40B0-2865-4341-94E1-F6317C6BAEE2}"/>
              </a:ext>
            </a:extLst>
          </p:cNvPr>
          <p:cNvSpPr txBox="1"/>
          <p:nvPr/>
        </p:nvSpPr>
        <p:spPr>
          <a:xfrm>
            <a:off x="184558" y="811344"/>
            <a:ext cx="554328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srgbClr val="00A69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 are part of the Eden Sessions Management Team and have an important decision to make…</a:t>
            </a:r>
          </a:p>
          <a:p>
            <a:pPr lvl="0"/>
            <a:endParaRPr lang="en-GB" dirty="0">
              <a:solidFill>
                <a:srgbClr val="00A69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en-GB" dirty="0">
                <a:solidFill>
                  <a:srgbClr val="00A69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It is your job to choose </a:t>
            </a:r>
            <a:r>
              <a:rPr lang="en-GB" b="1" dirty="0">
                <a:solidFill>
                  <a:srgbClr val="00A69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one</a:t>
            </a:r>
            <a:r>
              <a:rPr lang="en-GB" dirty="0">
                <a:solidFill>
                  <a:srgbClr val="00A69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new </a:t>
            </a:r>
            <a:r>
              <a:rPr lang="en-GB" b="1" dirty="0">
                <a:solidFill>
                  <a:srgbClr val="00A69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sustainable food vendor</a:t>
            </a:r>
            <a:r>
              <a:rPr lang="en-GB" dirty="0">
                <a:solidFill>
                  <a:srgbClr val="00A69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that will be allowed to sell their food during the Eden Sessions. </a:t>
            </a:r>
          </a:p>
          <a:p>
            <a:pPr lvl="0"/>
            <a:endParaRPr lang="en-GB" dirty="0">
              <a:solidFill>
                <a:srgbClr val="00463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en-GB" dirty="0">
                <a:solidFill>
                  <a:srgbClr val="FF1D7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 need to: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1D7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Read the information leaflets from all 5 potential food vendors.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1D7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Use your knowledge the Development Compass Rose to help you make the best decision you can in relation to Nature, Economy and Social. </a:t>
            </a:r>
          </a:p>
          <a:p>
            <a:pPr lvl="0"/>
            <a:endParaRPr lang="en-GB" dirty="0">
              <a:solidFill>
                <a:srgbClr val="00463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en-GB" b="1" dirty="0">
                <a:solidFill>
                  <a:srgbClr val="138A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 will need to be able to justify the choice that you have made.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43F609-B3C9-47B2-ADC0-B9992C9319FD}"/>
              </a:ext>
            </a:extLst>
          </p:cNvPr>
          <p:cNvSpPr txBox="1"/>
          <p:nvPr/>
        </p:nvSpPr>
        <p:spPr>
          <a:xfrm>
            <a:off x="184557" y="103324"/>
            <a:ext cx="63790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00463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Challenge: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39582C-699E-4622-890D-B9DB75E02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16066">
            <a:off x="6476256" y="338269"/>
            <a:ext cx="2986088" cy="29912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B7CD59-A51F-44E6-8D81-D8192F7B94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09168">
            <a:off x="9235454" y="31085"/>
            <a:ext cx="2834077" cy="28536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FDEEB0-37D3-489D-949A-7774F82EA5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3826" y="2732393"/>
            <a:ext cx="2681348" cy="26813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9C2BAE-3327-461A-9099-E5A8D99627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90123">
            <a:off x="5589904" y="3819530"/>
            <a:ext cx="2681348" cy="26813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440E6C-703E-4CB4-803C-977607CF42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9588">
            <a:off x="9857629" y="3792105"/>
            <a:ext cx="2106818" cy="29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09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4E754-823B-4F99-8C2E-D43CC72C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130" y="208044"/>
            <a:ext cx="3557631" cy="901613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Remember…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1330B-2B38-4938-BEF8-0AE5B19B7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130" y="1375794"/>
            <a:ext cx="11372402" cy="5041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>
                <a:solidFill>
                  <a:srgbClr val="00A69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There is not necessarily always a clearly </a:t>
            </a:r>
            <a:r>
              <a:rPr lang="en-GB" sz="2800" b="1" dirty="0">
                <a:solidFill>
                  <a:srgbClr val="00A69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‘right’</a:t>
            </a:r>
            <a:r>
              <a:rPr lang="en-GB" sz="2800" dirty="0">
                <a:solidFill>
                  <a:srgbClr val="00A69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or </a:t>
            </a:r>
            <a:r>
              <a:rPr lang="en-GB" sz="2800" b="1" dirty="0">
                <a:solidFill>
                  <a:srgbClr val="00A69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‘wrong’</a:t>
            </a:r>
            <a:r>
              <a:rPr lang="en-GB" sz="2800" dirty="0">
                <a:solidFill>
                  <a:srgbClr val="00A69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answer. </a:t>
            </a:r>
          </a:p>
          <a:p>
            <a:pPr marL="0" indent="0">
              <a:buNone/>
            </a:pPr>
            <a:endParaRPr lang="en-GB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sz="2800" dirty="0">
                <a:solidFill>
                  <a:srgbClr val="138A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It is important to remember that the decisions we make have a wider impact than we may have previously realised. </a:t>
            </a:r>
          </a:p>
          <a:p>
            <a:pPr marL="0" indent="0">
              <a:buNone/>
            </a:pPr>
            <a:endParaRPr lang="en-GB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sz="2800" dirty="0">
                <a:solidFill>
                  <a:srgbClr val="FF1D7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 need to be </a:t>
            </a:r>
            <a:r>
              <a:rPr lang="en-GB" sz="2800" b="1" dirty="0">
                <a:solidFill>
                  <a:srgbClr val="FF1D7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‘critical thinkers’ </a:t>
            </a:r>
            <a:r>
              <a:rPr lang="en-GB" sz="2800" dirty="0">
                <a:solidFill>
                  <a:srgbClr val="FF1D7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and use the information that we have available to make the best choices that we can at the time.</a:t>
            </a:r>
          </a:p>
        </p:txBody>
      </p:sp>
    </p:spTree>
    <p:extLst>
      <p:ext uri="{BB962C8B-B14F-4D97-AF65-F5344CB8AC3E}">
        <p14:creationId xmlns:p14="http://schemas.microsoft.com/office/powerpoint/2010/main" val="1260818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4C017B-98D6-11E2-57E5-F5744787C6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99314"/>
            <a:ext cx="12192000" cy="14586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2B40B0-2865-4341-94E1-F6317C6BAEE2}"/>
              </a:ext>
            </a:extLst>
          </p:cNvPr>
          <p:cNvSpPr txBox="1"/>
          <p:nvPr/>
        </p:nvSpPr>
        <p:spPr>
          <a:xfrm>
            <a:off x="213676" y="1279587"/>
            <a:ext cx="692744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2800" dirty="0">
                <a:solidFill>
                  <a:srgbClr val="00A69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 want you to design your own food vender leaflet. </a:t>
            </a:r>
          </a:p>
          <a:p>
            <a:pPr lvl="0"/>
            <a:endParaRPr lang="en-GB" sz="2800" dirty="0">
              <a:solidFill>
                <a:srgbClr val="00A69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en-GB" sz="2800" dirty="0">
                <a:solidFill>
                  <a:srgbClr val="138A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Your leaflet should be eye catching and describe delicious food, of your choice, that would appeal to people attending the Eden Sessions but that also fits Eden’s sustainable ethos.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43F609-B3C9-47B2-ADC0-B9992C9319FD}"/>
              </a:ext>
            </a:extLst>
          </p:cNvPr>
          <p:cNvSpPr txBox="1"/>
          <p:nvPr/>
        </p:nvSpPr>
        <p:spPr>
          <a:xfrm>
            <a:off x="213676" y="299206"/>
            <a:ext cx="63790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00463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Challenge 2: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381068-8D4A-443C-9D25-6464ACC782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8" r="26907"/>
          <a:stretch/>
        </p:blipFill>
        <p:spPr>
          <a:xfrm>
            <a:off x="7141119" y="-625676"/>
            <a:ext cx="6210652" cy="620408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30483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4EE01-54CC-468E-B19E-62C1AB059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11" y="382656"/>
            <a:ext cx="10515600" cy="1325563"/>
          </a:xfrm>
        </p:spPr>
        <p:txBody>
          <a:bodyPr>
            <a:normAutofit/>
          </a:bodyPr>
          <a:lstStyle/>
          <a:p>
            <a:r>
              <a:rPr lang="en-GB" sz="6000" dirty="0">
                <a:latin typeface="Verdana" panose="020B0604030504040204" pitchFamily="34" charset="0"/>
                <a:ea typeface="Verdana" panose="020B0604030504040204" pitchFamily="34" charset="0"/>
              </a:rPr>
              <a:t>Things to think about…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C6B52B-A58B-4187-A3DF-AD6135627FD5}"/>
              </a:ext>
            </a:extLst>
          </p:cNvPr>
          <p:cNvSpPr txBox="1"/>
          <p:nvPr/>
        </p:nvSpPr>
        <p:spPr>
          <a:xfrm>
            <a:off x="346711" y="2026910"/>
            <a:ext cx="113727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A69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 will you make?</a:t>
            </a:r>
          </a:p>
          <a:p>
            <a:r>
              <a:rPr lang="en-GB" sz="4000" dirty="0">
                <a:solidFill>
                  <a:srgbClr val="FF1D7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Where will your ingredients come from?</a:t>
            </a:r>
          </a:p>
          <a:p>
            <a:r>
              <a:rPr lang="en-GB" sz="4000" dirty="0">
                <a:solidFill>
                  <a:srgbClr val="138A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How will your food be cooked?</a:t>
            </a:r>
          </a:p>
          <a:p>
            <a:r>
              <a:rPr lang="en-GB" sz="4000" dirty="0">
                <a:solidFill>
                  <a:srgbClr val="00A69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 will it be packaged in?</a:t>
            </a:r>
          </a:p>
          <a:p>
            <a:r>
              <a:rPr lang="en-GB" sz="4000" dirty="0">
                <a:solidFill>
                  <a:srgbClr val="FF1D7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How will it be transported?</a:t>
            </a:r>
          </a:p>
          <a:p>
            <a:r>
              <a:rPr lang="en-GB" sz="4000" dirty="0">
                <a:solidFill>
                  <a:srgbClr val="138A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 will happen to any waste?</a:t>
            </a:r>
          </a:p>
        </p:txBody>
      </p:sp>
    </p:spTree>
    <p:extLst>
      <p:ext uri="{BB962C8B-B14F-4D97-AF65-F5344CB8AC3E}">
        <p14:creationId xmlns:p14="http://schemas.microsoft.com/office/powerpoint/2010/main" val="3195297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2DAC145-D44D-4528-B008-0443FFDB6429}"/>
              </a:ext>
            </a:extLst>
          </p:cNvPr>
          <p:cNvSpPr/>
          <p:nvPr/>
        </p:nvSpPr>
        <p:spPr>
          <a:xfrm>
            <a:off x="487283" y="2697910"/>
            <a:ext cx="3478696" cy="3478696"/>
          </a:xfrm>
          <a:prstGeom prst="ellipse">
            <a:avLst/>
          </a:prstGeom>
          <a:solidFill>
            <a:srgbClr val="00F6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52087B9-607F-4B55-8CF7-C75E4135A07A}"/>
              </a:ext>
            </a:extLst>
          </p:cNvPr>
          <p:cNvSpPr/>
          <p:nvPr/>
        </p:nvSpPr>
        <p:spPr>
          <a:xfrm>
            <a:off x="8387654" y="2697910"/>
            <a:ext cx="3478696" cy="3478696"/>
          </a:xfrm>
          <a:prstGeom prst="ellipse">
            <a:avLst/>
          </a:prstGeom>
          <a:solidFill>
            <a:srgbClr val="00A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E3BFF91-09A7-462F-B56E-96F3035634AE}"/>
              </a:ext>
            </a:extLst>
          </p:cNvPr>
          <p:cNvSpPr/>
          <p:nvPr/>
        </p:nvSpPr>
        <p:spPr>
          <a:xfrm>
            <a:off x="4364174" y="1885121"/>
            <a:ext cx="3478696" cy="3478696"/>
          </a:xfrm>
          <a:prstGeom prst="ellipse">
            <a:avLst/>
          </a:prstGeom>
          <a:solidFill>
            <a:srgbClr val="004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F85523-2524-17DA-597C-3FDF06077E11}"/>
              </a:ext>
            </a:extLst>
          </p:cNvPr>
          <p:cNvSpPr txBox="1"/>
          <p:nvPr/>
        </p:nvSpPr>
        <p:spPr>
          <a:xfrm>
            <a:off x="8778892" y="3962152"/>
            <a:ext cx="269622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3600" b="1" dirty="0">
                <a:solidFill>
                  <a:srgbClr val="00463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Economic</a:t>
            </a:r>
            <a:endParaRPr lang="en-US" sz="3600" dirty="0"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4878E5-7C2B-BC40-D8E8-41573B7533C0}"/>
              </a:ext>
            </a:extLst>
          </p:cNvPr>
          <p:cNvSpPr txBox="1"/>
          <p:nvPr/>
        </p:nvSpPr>
        <p:spPr>
          <a:xfrm>
            <a:off x="4908958" y="3239748"/>
            <a:ext cx="2374084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3600" b="1" dirty="0">
                <a:solidFill>
                  <a:srgbClr val="F5FFE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Social</a:t>
            </a:r>
            <a:endParaRPr lang="en-US" sz="3600" dirty="0">
              <a:solidFill>
                <a:srgbClr val="F5FFEC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F567794-AF05-425C-A2D5-48CFEF543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764" y="350280"/>
            <a:ext cx="11533586" cy="1325563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Verdana" panose="020B0604030504040204" pitchFamily="34" charset="0"/>
                <a:ea typeface="Verdana" panose="020B0604030504040204" pitchFamily="34" charset="0"/>
              </a:rPr>
              <a:t>What are the three key aspects of sustainability?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BCEC2A-2777-48B0-8979-C1D37EE2E36E}"/>
              </a:ext>
            </a:extLst>
          </p:cNvPr>
          <p:cNvSpPr txBox="1"/>
          <p:nvPr/>
        </p:nvSpPr>
        <p:spPr>
          <a:xfrm>
            <a:off x="607555" y="4119021"/>
            <a:ext cx="3238151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2800" b="1" dirty="0">
                <a:solidFill>
                  <a:srgbClr val="00463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Environmental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155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BCE4D-F2DD-41B2-AE6B-F335E83EC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35" y="213919"/>
            <a:ext cx="10951128" cy="893224"/>
          </a:xfrm>
        </p:spPr>
        <p:txBody>
          <a:bodyPr>
            <a:normAutofit/>
          </a:bodyPr>
          <a:lstStyle/>
          <a:p>
            <a:r>
              <a:rPr lang="en-GB" dirty="0">
                <a:latin typeface="Panton"/>
                <a:ea typeface="Verdana"/>
              </a:rPr>
              <a:t>Explaining Sustainability</a:t>
            </a:r>
            <a:endParaRPr lang="en-US" dirty="0">
              <a:latin typeface="Panton"/>
            </a:endParaRPr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E89F1188-0C0F-4795-80CA-9A54BE5DB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943" y="1180837"/>
            <a:ext cx="9348111" cy="527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38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73334-12A8-4BB8-A671-0AD66092A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279"/>
            <a:ext cx="10515600" cy="6685722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rgbClr val="00A69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Sustainability</a:t>
            </a:r>
            <a:r>
              <a:rPr lang="en-GB" sz="3600" dirty="0">
                <a:solidFill>
                  <a:srgbClr val="00A69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– </a:t>
            </a:r>
            <a:r>
              <a:rPr lang="en-GB" sz="3600" dirty="0">
                <a:solidFill>
                  <a:srgbClr val="FF1D7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‘</a:t>
            </a:r>
            <a:r>
              <a:rPr lang="en-GB" sz="3600" b="0" dirty="0">
                <a:solidFill>
                  <a:srgbClr val="FF1D7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meeting the needs of the present without compromising the ability of future generations to meet their own needs.’</a:t>
            </a:r>
            <a:br>
              <a:rPr lang="en-GB" sz="3200" b="0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GB" b="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100" b="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Brundtland Report 1987</a:t>
            </a:r>
            <a:r>
              <a:rPr lang="en-GB" sz="6000" b="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 </a:t>
            </a:r>
            <a:endParaRPr lang="en-GB" b="0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8538E7-A2A0-474B-8178-5121CE4845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77678"/>
            <a:ext cx="12192000" cy="15803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A2F560-9526-4033-827E-0FD9CC88E5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951" y="5665483"/>
            <a:ext cx="1507049" cy="119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3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BF9FC-159E-4A31-9CB3-5B352ABA7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456" y="299623"/>
            <a:ext cx="11579088" cy="1325563"/>
          </a:xfrm>
        </p:spPr>
        <p:txBody>
          <a:bodyPr>
            <a:noAutofit/>
          </a:bodyPr>
          <a:lstStyle/>
          <a:p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</a:rPr>
              <a:t>The Eden Project consider all aspects of sustainability when thinking about everything that they do- from big events to the coffee they sell in their cafes.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AD3EF9-4834-4530-BC9E-F002FE39C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751" y="1842053"/>
            <a:ext cx="5741980" cy="4004228"/>
          </a:xfrm>
          <a:prstGeom prst="ellipse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3883A9-425C-4E70-9915-71B333A02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69" y="2554149"/>
            <a:ext cx="6098739" cy="400422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97173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3460B1-CCAB-4C15-BE15-17055AF7DA67}"/>
              </a:ext>
            </a:extLst>
          </p:cNvPr>
          <p:cNvSpPr txBox="1"/>
          <p:nvPr/>
        </p:nvSpPr>
        <p:spPr>
          <a:xfrm>
            <a:off x="5159500" y="1498277"/>
            <a:ext cx="60904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ature.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Is it good for the environment?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BC0C99-D5B1-4036-B467-CCD4A6220884}"/>
              </a:ext>
            </a:extLst>
          </p:cNvPr>
          <p:cNvSpPr txBox="1"/>
          <p:nvPr/>
        </p:nvSpPr>
        <p:spPr>
          <a:xfrm>
            <a:off x="7883906" y="3744720"/>
            <a:ext cx="39679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conomic.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Is it affordable?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2EF971-F70A-4CB0-9490-9950ABBFBBC2}"/>
              </a:ext>
            </a:extLst>
          </p:cNvPr>
          <p:cNvSpPr txBox="1"/>
          <p:nvPr/>
        </p:nvSpPr>
        <p:spPr>
          <a:xfrm>
            <a:off x="5662959" y="5927481"/>
            <a:ext cx="65290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ocial.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Is it good for other people?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7714B9-2933-45B1-92FB-FAAB672E6286}"/>
              </a:ext>
            </a:extLst>
          </p:cNvPr>
          <p:cNvSpPr txBox="1"/>
          <p:nvPr/>
        </p:nvSpPr>
        <p:spPr>
          <a:xfrm>
            <a:off x="1731264" y="3802209"/>
            <a:ext cx="26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W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ho decides?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A55B59-89AC-43DF-9911-558F8ADE2725}"/>
              </a:ext>
            </a:extLst>
          </p:cNvPr>
          <p:cNvSpPr txBox="1"/>
          <p:nvPr/>
        </p:nvSpPr>
        <p:spPr>
          <a:xfrm>
            <a:off x="5159500" y="1498277"/>
            <a:ext cx="1221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463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North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4636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E5263B-C30C-4475-9005-CA71683B236A}"/>
              </a:ext>
            </a:extLst>
          </p:cNvPr>
          <p:cNvSpPr txBox="1"/>
          <p:nvPr/>
        </p:nvSpPr>
        <p:spPr>
          <a:xfrm>
            <a:off x="7883905" y="3748748"/>
            <a:ext cx="3967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ast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4143CA-9D91-44F2-8136-A0E01ED5194E}"/>
              </a:ext>
            </a:extLst>
          </p:cNvPr>
          <p:cNvSpPr txBox="1"/>
          <p:nvPr/>
        </p:nvSpPr>
        <p:spPr>
          <a:xfrm>
            <a:off x="5662959" y="5927481"/>
            <a:ext cx="6529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outh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571000-A05F-46C7-9DF4-CA62295E5D00}"/>
              </a:ext>
            </a:extLst>
          </p:cNvPr>
          <p:cNvSpPr txBox="1"/>
          <p:nvPr/>
        </p:nvSpPr>
        <p:spPr>
          <a:xfrm>
            <a:off x="3103749" y="3786859"/>
            <a:ext cx="3967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W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est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D8176C-4D4A-479D-8588-9D6EB39D4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033" y="2376820"/>
            <a:ext cx="3381375" cy="32670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677590-1677-456E-A7A5-36DE2C3CE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382" y="1183513"/>
            <a:ext cx="764920" cy="7327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D7E533-1081-4F35-943D-B1DD22E06C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5308" y="3386711"/>
            <a:ext cx="850100" cy="8309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91B5CD-8786-4410-B923-0A81CECF4E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1350" y="5863128"/>
            <a:ext cx="876300" cy="8953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FE36E7C-64BA-4034-9020-4CF393AF21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298" y="3600782"/>
            <a:ext cx="847725" cy="81915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4A4F064D-1EA9-4E90-B471-C1F2987E6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97" y="375433"/>
            <a:ext cx="11844206" cy="732714"/>
          </a:xfrm>
        </p:spPr>
        <p:txBody>
          <a:bodyPr>
            <a:noAutofit/>
          </a:bodyPr>
          <a:lstStyle/>
          <a:p>
            <a:r>
              <a:rPr lang="en-GB" sz="2000" b="0" dirty="0">
                <a:latin typeface="Verdana" panose="020B0604030504040204" pitchFamily="34" charset="0"/>
                <a:ea typeface="Verdana" panose="020B0604030504040204" pitchFamily="34" charset="0"/>
              </a:rPr>
              <a:t>At the Eden Project they often use a tool called </a:t>
            </a:r>
            <a:r>
              <a:rPr lang="en-GB" sz="2000" dirty="0">
                <a:solidFill>
                  <a:srgbClr val="00A69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‘The Development Compass Rose’. </a:t>
            </a:r>
          </a:p>
        </p:txBody>
      </p:sp>
    </p:spTree>
    <p:extLst>
      <p:ext uri="{BB962C8B-B14F-4D97-AF65-F5344CB8AC3E}">
        <p14:creationId xmlns:p14="http://schemas.microsoft.com/office/powerpoint/2010/main" val="141710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Audience Band photo and picture">
            <a:extLst>
              <a:ext uri="{FF2B5EF4-FFF2-40B4-BE49-F238E27FC236}">
                <a16:creationId xmlns:a16="http://schemas.microsoft.com/office/drawing/2014/main" id="{D058362B-057F-4B4D-9C87-30B52D255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CD23222A-0850-4663-8A45-C7801C31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548" y="256068"/>
            <a:ext cx="11046903" cy="1325563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n-GB" sz="3200" dirty="0">
                <a:latin typeface="Verdana" panose="020B0604030504040204" pitchFamily="34" charset="0"/>
                <a:ea typeface="Verdana" panose="020B0604030504040204" pitchFamily="34" charset="0"/>
              </a:rPr>
              <a:t>Using the Development Compass Rose Activity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AE9862-D9FB-446A-A51A-FE71D864EA62}"/>
              </a:ext>
            </a:extLst>
          </p:cNvPr>
          <p:cNvSpPr/>
          <p:nvPr/>
        </p:nvSpPr>
        <p:spPr>
          <a:xfrm>
            <a:off x="572548" y="1837699"/>
            <a:ext cx="11046903" cy="53841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GB" sz="2800" b="1" dirty="0">
                <a:solidFill>
                  <a:srgbClr val="00A696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How sustainable is it to put on large music events? </a:t>
            </a:r>
            <a:endParaRPr lang="en-GB" sz="2800" b="1" dirty="0">
              <a:solidFill>
                <a:srgbClr val="00A696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F8AE9D-3D09-45B9-BF71-B05B6C89D633}"/>
              </a:ext>
            </a:extLst>
          </p:cNvPr>
          <p:cNvSpPr txBox="1"/>
          <p:nvPr/>
        </p:nvSpPr>
        <p:spPr>
          <a:xfrm>
            <a:off x="572548" y="2907194"/>
            <a:ext cx="8697287" cy="2831544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463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Read through the statements one at a time.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463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After reading each one, decide where it should be placed on the Development Compass Rose (depending on which aspect of sustainability it relates to).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463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Sort all statements under the correct headings.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463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Having sorted your statements, consider the </a:t>
            </a:r>
            <a:r>
              <a:rPr lang="en-GB" b="1" dirty="0">
                <a:solidFill>
                  <a:srgbClr val="00463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positives</a:t>
            </a:r>
            <a:r>
              <a:rPr lang="en-GB" dirty="0">
                <a:solidFill>
                  <a:srgbClr val="00463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and </a:t>
            </a:r>
            <a:r>
              <a:rPr lang="en-GB" b="1" dirty="0">
                <a:solidFill>
                  <a:srgbClr val="00463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negatives</a:t>
            </a:r>
            <a:r>
              <a:rPr lang="en-GB" dirty="0">
                <a:solidFill>
                  <a:srgbClr val="00463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of selling water at Eden.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463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Decide on your answer to the question. Be prepared to explain your answer.  </a:t>
            </a:r>
          </a:p>
          <a:p>
            <a:endParaRPr lang="en-GB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009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4E754-823B-4F99-8C2E-D43CC72C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130" y="208044"/>
            <a:ext cx="4115925" cy="901613"/>
          </a:xfrm>
        </p:spPr>
        <p:txBody>
          <a:bodyPr>
            <a:normAutofit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Who decides?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1330B-2B38-4938-BEF8-0AE5B19B7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966" y="1552849"/>
            <a:ext cx="11322068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200" dirty="0">
                <a:solidFill>
                  <a:srgbClr val="00A69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There is not necessarily always a clearly </a:t>
            </a:r>
            <a:r>
              <a:rPr lang="en-GB" sz="3200" b="1" dirty="0">
                <a:solidFill>
                  <a:srgbClr val="00A69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‘right’</a:t>
            </a:r>
            <a:r>
              <a:rPr lang="en-GB" sz="3200" dirty="0">
                <a:solidFill>
                  <a:srgbClr val="00A69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or </a:t>
            </a:r>
            <a:r>
              <a:rPr lang="en-GB" sz="3200" b="1" dirty="0">
                <a:solidFill>
                  <a:srgbClr val="00A69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‘wrong’</a:t>
            </a:r>
            <a:r>
              <a:rPr lang="en-GB" sz="3200" dirty="0">
                <a:solidFill>
                  <a:srgbClr val="00A69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answer. </a:t>
            </a:r>
          </a:p>
          <a:p>
            <a:pPr marL="0" indent="0">
              <a:buNone/>
            </a:pPr>
            <a:endParaRPr lang="en-GB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sz="3200" dirty="0">
                <a:solidFill>
                  <a:srgbClr val="138A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It is important to remember that the decisions we make have a wider impact than we may have previously realised. </a:t>
            </a:r>
          </a:p>
          <a:p>
            <a:pPr marL="0" indent="0">
              <a:buNone/>
            </a:pPr>
            <a:endParaRPr lang="en-GB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sz="3200" dirty="0">
                <a:solidFill>
                  <a:srgbClr val="FF1D7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 need to be </a:t>
            </a:r>
            <a:r>
              <a:rPr lang="en-GB" sz="3200" b="1" dirty="0">
                <a:solidFill>
                  <a:srgbClr val="FF1D7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‘critical thinkers’ </a:t>
            </a:r>
            <a:r>
              <a:rPr lang="en-GB" sz="3200" dirty="0">
                <a:solidFill>
                  <a:srgbClr val="FF1D7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and use the information that we have available to make the best choices that we can at the time.</a:t>
            </a:r>
          </a:p>
        </p:txBody>
      </p:sp>
    </p:spTree>
    <p:extLst>
      <p:ext uri="{BB962C8B-B14F-4D97-AF65-F5344CB8AC3E}">
        <p14:creationId xmlns:p14="http://schemas.microsoft.com/office/powerpoint/2010/main" val="3186009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0062958-49AD-CD3B-4FE7-2BE9AB2CDAB6}"/>
              </a:ext>
            </a:extLst>
          </p:cNvPr>
          <p:cNvSpPr txBox="1"/>
          <p:nvPr/>
        </p:nvSpPr>
        <p:spPr>
          <a:xfrm>
            <a:off x="658813" y="447232"/>
            <a:ext cx="637902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600" b="1" dirty="0">
                <a:solidFill>
                  <a:srgbClr val="00463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Eden Sessions</a:t>
            </a:r>
            <a:endParaRPr lang="en-GB" sz="6600" b="1" dirty="0">
              <a:solidFill>
                <a:srgbClr val="004636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E98185-E3BD-7B6A-4F07-FA1D3DB2FC33}"/>
              </a:ext>
            </a:extLst>
          </p:cNvPr>
          <p:cNvSpPr txBox="1"/>
          <p:nvPr/>
        </p:nvSpPr>
        <p:spPr>
          <a:xfrm>
            <a:off x="658813" y="2920777"/>
            <a:ext cx="516504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00A69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Did you know?</a:t>
            </a:r>
          </a:p>
          <a:p>
            <a:endParaRPr lang="en-GB" sz="3200" dirty="0">
              <a:solidFill>
                <a:srgbClr val="004636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3200" dirty="0">
                <a:solidFill>
                  <a:srgbClr val="FF1D7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Eden Project run a series of music concerts every summer, called Eden Sessions</a:t>
            </a:r>
            <a:endParaRPr lang="en-GB" sz="3200" dirty="0">
              <a:solidFill>
                <a:srgbClr val="FF1D7C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56F83A5-9053-0698-A803-CAD3DA6DA29A}"/>
              </a:ext>
            </a:extLst>
          </p:cNvPr>
          <p:cNvSpPr/>
          <p:nvPr/>
        </p:nvSpPr>
        <p:spPr>
          <a:xfrm>
            <a:off x="6172200" y="-744766"/>
            <a:ext cx="8626022" cy="862602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D84452-7393-4247-816F-F4A4380837D4}"/>
              </a:ext>
            </a:extLst>
          </p:cNvPr>
          <p:cNvSpPr txBox="1"/>
          <p:nvPr/>
        </p:nvSpPr>
        <p:spPr>
          <a:xfrm>
            <a:off x="8103947" y="2888457"/>
            <a:ext cx="1652631" cy="3693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IMAGE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980A81-A853-4BAA-B972-6BF29CB43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3856" y="-521482"/>
            <a:ext cx="8524533" cy="790096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75663711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f390d09-b9f8-47aa-a26f-921ee7245f4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DC6C5149F82D43A3B61A4DED9FCF98" ma:contentTypeVersion="17" ma:contentTypeDescription="Create a new document." ma:contentTypeScope="" ma:versionID="14b5c8f5623b683793f1350fe6dfc760">
  <xsd:schema xmlns:xsd="http://www.w3.org/2001/XMLSchema" xmlns:xs="http://www.w3.org/2001/XMLSchema" xmlns:p="http://schemas.microsoft.com/office/2006/metadata/properties" xmlns:ns3="0f390d09-b9f8-47aa-a26f-921ee7245f47" xmlns:ns4="9a882c0a-9ef4-4b39-a594-487c98e2d9cd" targetNamespace="http://schemas.microsoft.com/office/2006/metadata/properties" ma:root="true" ma:fieldsID="cc9cc247bdb1e42cc331f1227decf6ad" ns3:_="" ns4:_="">
    <xsd:import namespace="0f390d09-b9f8-47aa-a26f-921ee7245f47"/>
    <xsd:import namespace="9a882c0a-9ef4-4b39-a594-487c98e2d9c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ServiceAutoTags" minOccurs="0"/>
                <xsd:element ref="ns3:MediaLengthInSeconds" minOccurs="0"/>
                <xsd:element ref="ns3:MediaServiceSystemTags" minOccurs="0"/>
                <xsd:element ref="ns3:MediaServiceSearchPropertie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390d09-b9f8-47aa-a26f-921ee7245f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ystemTags" ma:index="19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882c0a-9ef4-4b39-a594-487c98e2d9c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692259-E381-4718-A4D1-E7E8AE2200E9}">
  <ds:schemaRefs>
    <ds:schemaRef ds:uri="9a882c0a-9ef4-4b39-a594-487c98e2d9cd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0f390d09-b9f8-47aa-a26f-921ee7245f47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A112847-B67A-47BB-A20D-57B309D26B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18EF94-73AF-4350-AE1B-F3DB9C83BD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390d09-b9f8-47aa-a26f-921ee7245f47"/>
    <ds:schemaRef ds:uri="9a882c0a-9ef4-4b39-a594-487c98e2d9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1053</TotalTime>
  <Words>599</Words>
  <Application>Microsoft Office PowerPoint</Application>
  <PresentationFormat>Widescreen</PresentationFormat>
  <Paragraphs>68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Panton</vt:lpstr>
      <vt:lpstr>Verdana</vt:lpstr>
      <vt:lpstr>1_Office Theme</vt:lpstr>
      <vt:lpstr>2_Office Theme</vt:lpstr>
      <vt:lpstr>PowerPoint Presentation</vt:lpstr>
      <vt:lpstr>What are the three key aspects of sustainability?</vt:lpstr>
      <vt:lpstr>Explaining Sustainability</vt:lpstr>
      <vt:lpstr>Sustainability – ‘meeting the needs of the present without compromising the ability of future generations to meet their own needs.’  Brundtland Report 1987 </vt:lpstr>
      <vt:lpstr>The Eden Project consider all aspects of sustainability when thinking about everything that they do- from big events to the coffee they sell in their cafes. </vt:lpstr>
      <vt:lpstr>At the Eden Project they often use a tool called ‘The Development Compass Rose’. </vt:lpstr>
      <vt:lpstr>Using the Development Compass Rose Activity </vt:lpstr>
      <vt:lpstr>Who decides?</vt:lpstr>
      <vt:lpstr>PowerPoint Presentation</vt:lpstr>
      <vt:lpstr>PowerPoint Presentation</vt:lpstr>
      <vt:lpstr>PowerPoint Presentation</vt:lpstr>
      <vt:lpstr>PowerPoint Presentation</vt:lpstr>
      <vt:lpstr>Remember…</vt:lpstr>
      <vt:lpstr>PowerPoint Presentation</vt:lpstr>
      <vt:lpstr>Things to think about…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Last</dc:creator>
  <cp:lastModifiedBy>Charlotte Evans</cp:lastModifiedBy>
  <cp:revision>69</cp:revision>
  <dcterms:created xsi:type="dcterms:W3CDTF">2024-01-23T14:16:24Z</dcterms:created>
  <dcterms:modified xsi:type="dcterms:W3CDTF">2026-02-16T15:59:13Z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0x01010066DC6C5149F82D43A3B61A4DED9FCF98</vt:lpwstr>
  </property>
  <property fmtid="{D5CDD505-2E9C-101B-9397-08002B2CF9AE}" pid="3" name="Order">
    <vt:lpwstr>26497800.0000000</vt:lpwstr>
  </property>
  <property fmtid="{D5CDD505-2E9C-101B-9397-08002B2CF9AE}" pid="4" name="MediaServiceImageTags">
    <vt:lpwstr/>
  </property>
</Properties>
</file>